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</p:sldMasterIdLst>
  <p:sldIdLst>
    <p:sldId id="294" r:id="rId4"/>
    <p:sldId id="295" r:id="rId5"/>
    <p:sldId id="258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9" r:id="rId29"/>
    <p:sldId id="290" r:id="rId30"/>
    <p:sldId id="291" r:id="rId31"/>
    <p:sldId id="292" r:id="rId32"/>
    <p:sldId id="293" r:id="rId3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14" y="9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3E9F3C-BAAA-41BA-B518-B0D765726EC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3608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726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586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778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589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387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6617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24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6930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5892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3754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486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3E9F3C-BAAA-41BA-B518-B0D765726EC2}" type="slidenum">
              <a:rPr lang="es-E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9050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5708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3353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0146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1964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07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8526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739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6302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780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9051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2403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3E9F3C-BAAA-41BA-B518-B0D765726EC2}" type="slidenum">
              <a:rPr lang="es-E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88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30/06/2015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30/06/2015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30/06/2015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30/06/2015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30/06/2015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30/06/2015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30/06/2015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66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68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1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oleObject" Target="../embeddings/oleObject14.bin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png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Académica:</a:t>
            </a:r>
            <a:endParaRPr lang="es-MX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Matemáticas</a:t>
            </a:r>
            <a:r>
              <a:rPr lang="es-MX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es-MX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FUNCIONES</a:t>
            </a:r>
            <a:endParaRPr lang="es-MX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Profesor:</a:t>
            </a:r>
            <a:r>
              <a:rPr lang="es-MX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Jorge Pérez Cabrera</a:t>
            </a:r>
          </a:p>
          <a:p>
            <a:pPr lvl="1"/>
            <a:r>
              <a:rPr lang="es-MX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es-MX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Enero-Junio 2015</a:t>
            </a:r>
            <a:endParaRPr lang="es-MX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38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Función Racional</a:t>
            </a:r>
          </a:p>
        </p:txBody>
      </p:sp>
      <p:sp>
        <p:nvSpPr>
          <p:cNvPr id="8195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/>
          <a:lstStyle/>
          <a:p>
            <a:r>
              <a:rPr lang="es-MX" smtClean="0"/>
              <a:t>Es aquella que puede escribirse como el cociente de dos polinomios. De modo específico, una función es racional si tiene la forma:</a:t>
            </a:r>
          </a:p>
          <a:p>
            <a:endParaRPr lang="es-MX" smtClean="0"/>
          </a:p>
          <a:p>
            <a:endParaRPr lang="es-MX" smtClean="0"/>
          </a:p>
          <a:p>
            <a:endParaRPr lang="es-MX" smtClean="0"/>
          </a:p>
          <a:p>
            <a:r>
              <a:rPr lang="es-MX" smtClean="0"/>
              <a:t>y  </a:t>
            </a:r>
          </a:p>
          <a:p>
            <a:endParaRPr lang="es-MX" smtClean="0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643063" y="3786188"/>
          <a:ext cx="487045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Ecuación" r:id="rId3" imgW="1905000" imgH="419100" progId="Equation.3">
                  <p:embed/>
                </p:oleObj>
              </mc:Choice>
              <mc:Fallback>
                <p:oleObj name="Ecuación" r:id="rId3" imgW="1905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3786188"/>
                        <a:ext cx="4870450" cy="1071562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357313" y="5429250"/>
          <a:ext cx="4379912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Ecuación" r:id="rId5" imgW="1803400" imgH="203200" progId="Equation.3">
                  <p:embed/>
                </p:oleObj>
              </mc:Choice>
              <mc:Fallback>
                <p:oleObj name="Ecuación" r:id="rId5" imgW="1803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5429250"/>
                        <a:ext cx="4379912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01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885375"/>
          </a:xfrm>
        </p:spPr>
        <p:txBody>
          <a:bodyPr/>
          <a:lstStyle/>
          <a:p>
            <a:r>
              <a:rPr lang="es-MX" dirty="0" smtClean="0"/>
              <a:t>Función Irracional</a:t>
            </a:r>
          </a:p>
        </p:txBody>
      </p:sp>
      <p:sp>
        <p:nvSpPr>
          <p:cNvPr id="3" name="Marcador de conteni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3"/>
            <a:stretch>
              <a:fillRect l="-963" t="-943"/>
            </a:stretch>
          </a:blipFill>
          <a:extLst/>
        </p:spPr>
        <p:txBody>
          <a:bodyPr/>
          <a:lstStyle/>
          <a:p>
            <a:r>
              <a:rPr lang="es-MX">
                <a:noFill/>
              </a:rPr>
              <a:t> </a:t>
            </a:r>
          </a:p>
        </p:txBody>
      </p:sp>
      <p:graphicFrame>
        <p:nvGraphicFramePr>
          <p:cNvPr id="9220" name="Objeto 3"/>
          <p:cNvGraphicFramePr>
            <a:graphicFrameLocks noChangeAspect="1"/>
          </p:cNvGraphicFramePr>
          <p:nvPr/>
        </p:nvGraphicFramePr>
        <p:xfrm>
          <a:off x="3336925" y="2692400"/>
          <a:ext cx="23876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cuación" r:id="rId4" imgW="888840" imgH="253800" progId="Equation.3">
                  <p:embed/>
                </p:oleObj>
              </mc:Choice>
              <mc:Fallback>
                <p:oleObj name="Ecuación" r:id="rId4" imgW="8888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925" y="2692400"/>
                        <a:ext cx="238760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890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09558"/>
          </a:xfrm>
        </p:spPr>
        <p:txBody>
          <a:bodyPr/>
          <a:lstStyle/>
          <a:p>
            <a:r>
              <a:rPr lang="es-MX" dirty="0" smtClean="0"/>
              <a:t>Función trascendente</a:t>
            </a:r>
          </a:p>
        </p:txBody>
      </p:sp>
      <p:sp>
        <p:nvSpPr>
          <p:cNvPr id="1024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Son todas aquellas funciones que  además de contener las operaciones aritméticas básicas, contienen los operadores trigonométricos, logarítmicos y exponenciales. Por ejemplo:</a:t>
            </a:r>
          </a:p>
          <a:p>
            <a:pPr algn="just"/>
            <a:endParaRPr lang="es-MX" dirty="0" smtClean="0"/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3492500" y="4618038"/>
          <a:ext cx="2571750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cuación" r:id="rId3" imgW="1054100" imgH="698500" progId="Equation.3">
                  <p:embed/>
                </p:oleObj>
              </mc:Choice>
              <mc:Fallback>
                <p:oleObj name="Ecuación" r:id="rId3" imgW="1054100" imgH="698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4618038"/>
                        <a:ext cx="2571750" cy="17049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588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86738" cy="5826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MX" sz="3600" smtClean="0">
                <a:solidFill>
                  <a:srgbClr val="3366FF"/>
                </a:solidFill>
              </a:rPr>
              <a:t>Formas de Representar a una Función</a:t>
            </a:r>
            <a:endParaRPr lang="es-ES" sz="3600" smtClean="0">
              <a:solidFill>
                <a:srgbClr val="3366FF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1563"/>
            <a:ext cx="8258175" cy="5572125"/>
          </a:xfrm>
        </p:spPr>
        <p:txBody>
          <a:bodyPr/>
          <a:lstStyle/>
          <a:p>
            <a:pPr marL="514350" indent="-514350" eaLnBrk="1" hangingPunct="1">
              <a:buFontTx/>
              <a:buAutoNum type="alphaLcParenR"/>
            </a:pPr>
            <a:r>
              <a:rPr lang="es-MX" smtClean="0"/>
              <a:t>En forma de enunciado:</a:t>
            </a:r>
          </a:p>
          <a:p>
            <a:pPr lvl="1" eaLnBrk="1" hangingPunct="1">
              <a:buFontTx/>
              <a:buNone/>
            </a:pPr>
            <a:r>
              <a:rPr lang="es-MX" sz="2000" smtClean="0"/>
              <a:t>Por ejemplo: El área de un círculo es igual a pi  por su radio al cuadrado.</a:t>
            </a:r>
          </a:p>
          <a:p>
            <a:pPr marL="514350" indent="-514350" eaLnBrk="1" hangingPunct="1">
              <a:buFontTx/>
              <a:buAutoNum type="alphaLcParenR"/>
            </a:pPr>
            <a:r>
              <a:rPr lang="es-ES" smtClean="0"/>
              <a:t> Fórmula o Ecuación:</a:t>
            </a:r>
          </a:p>
          <a:p>
            <a:pPr marL="514350" indent="-514350" eaLnBrk="1" hangingPunct="1">
              <a:buFontTx/>
              <a:buAutoNum type="alphaLcParenR"/>
            </a:pPr>
            <a:endParaRPr lang="es-ES" smtClean="0"/>
          </a:p>
          <a:p>
            <a:pPr marL="514350" indent="-514350" eaLnBrk="1" hangingPunct="1">
              <a:buFontTx/>
              <a:buAutoNum type="alphaLcParenR"/>
            </a:pPr>
            <a:r>
              <a:rPr lang="es-MX" smtClean="0"/>
              <a:t>Tabulación:</a:t>
            </a:r>
          </a:p>
          <a:p>
            <a:pPr marL="514350" indent="-514350" eaLnBrk="1" hangingPunct="1">
              <a:buFontTx/>
              <a:buAutoNum type="alphaLcParenR"/>
            </a:pPr>
            <a:endParaRPr lang="es-MX" smtClean="0"/>
          </a:p>
          <a:p>
            <a:pPr marL="514350" indent="-514350" eaLnBrk="1" hangingPunct="1">
              <a:buFontTx/>
              <a:buAutoNum type="alphaLcParenR"/>
            </a:pPr>
            <a:endParaRPr lang="es-MX" smtClean="0"/>
          </a:p>
          <a:p>
            <a:pPr marL="514350" indent="-514350" eaLnBrk="1" hangingPunct="1">
              <a:buFontTx/>
              <a:buAutoNum type="alphaLcParenR"/>
            </a:pPr>
            <a:endParaRPr lang="es-MX" smtClean="0"/>
          </a:p>
          <a:p>
            <a:pPr marL="514350" indent="-514350" eaLnBrk="1" hangingPunct="1">
              <a:buFontTx/>
              <a:buAutoNum type="alphaLcParenR"/>
            </a:pPr>
            <a:endParaRPr lang="es-MX" smtClean="0"/>
          </a:p>
          <a:p>
            <a:pPr marL="514350" indent="-514350" eaLnBrk="1" hangingPunct="1">
              <a:buFontTx/>
              <a:buAutoNum type="alphaLcParenR"/>
            </a:pPr>
            <a:endParaRPr lang="es-MX" smtClean="0"/>
          </a:p>
          <a:p>
            <a:pPr marL="514350" indent="-514350" eaLnBrk="1" hangingPunct="1">
              <a:buFontTx/>
              <a:buNone/>
            </a:pPr>
            <a:endParaRPr lang="es-MX" smtClean="0"/>
          </a:p>
          <a:p>
            <a:pPr marL="514350" indent="-514350" eaLnBrk="1" hangingPunct="1"/>
            <a:endParaRPr lang="es-ES" smtClean="0"/>
          </a:p>
        </p:txBody>
      </p:sp>
      <p:graphicFrame>
        <p:nvGraphicFramePr>
          <p:cNvPr id="11268" name="Object 8"/>
          <p:cNvGraphicFramePr>
            <a:graphicFrameLocks noChangeAspect="1"/>
          </p:cNvGraphicFramePr>
          <p:nvPr/>
        </p:nvGraphicFramePr>
        <p:xfrm>
          <a:off x="5214938" y="2286000"/>
          <a:ext cx="142875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Ecuación" r:id="rId3" imgW="494870" imgH="203024" progId="Equation.3">
                  <p:embed/>
                </p:oleObj>
              </mc:Choice>
              <mc:Fallback>
                <p:oleObj name="Ecuación" r:id="rId3" imgW="494870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2286000"/>
                        <a:ext cx="142875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3786188" y="3500438"/>
          <a:ext cx="2786062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031"/>
                <a:gridCol w="1393031"/>
              </a:tblGrid>
              <a:tr h="396275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</a:rPr>
                        <a:t>radio</a:t>
                      </a:r>
                      <a:endParaRPr lang="es-MX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</a:rPr>
                        <a:t>Área</a:t>
                      </a:r>
                      <a:endParaRPr lang="es-MX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latin typeface="Cambria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MX" sz="2000" b="1" baseline="-25000" dirty="0">
                          <a:latin typeface="Cambria"/>
                          <a:ea typeface="Times New Roman"/>
                          <a:cs typeface="Times New Roman"/>
                        </a:rPr>
                        <a:t>1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latin typeface="Cambria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MX" sz="2000" b="1" baseline="-25000" dirty="0">
                          <a:latin typeface="Cambria"/>
                          <a:ea typeface="Times New Roman"/>
                          <a:cs typeface="Times New Roman"/>
                        </a:rPr>
                        <a:t>1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latin typeface="Cambria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MX" sz="2000" b="1" baseline="-25000">
                          <a:latin typeface="Cambria"/>
                          <a:ea typeface="Times New Roman"/>
                          <a:cs typeface="Times New Roman"/>
                        </a:rPr>
                        <a:t>2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latin typeface="Cambria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MX" sz="2000" b="1" baseline="-25000" dirty="0">
                          <a:latin typeface="Cambria"/>
                          <a:ea typeface="Times New Roman"/>
                          <a:cs typeface="Times New Roman"/>
                        </a:rPr>
                        <a:t>2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latin typeface="Cambria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MX" sz="2000" b="1" baseline="-25000">
                          <a:latin typeface="Cambria"/>
                          <a:ea typeface="Times New Roman"/>
                          <a:cs typeface="Times New Roman"/>
                        </a:rPr>
                        <a:t>3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latin typeface="Cambria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MX" sz="2000" b="1" baseline="-25000" dirty="0">
                          <a:latin typeface="Cambria"/>
                          <a:ea typeface="Times New Roman"/>
                          <a:cs typeface="Times New Roman"/>
                        </a:rPr>
                        <a:t>3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latin typeface="Cambria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MX" sz="2000" b="1" baseline="-25000">
                          <a:latin typeface="Cambria"/>
                          <a:ea typeface="Times New Roman"/>
                          <a:cs typeface="Times New Roman"/>
                        </a:rPr>
                        <a:t>4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latin typeface="Cambria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MX" sz="2000" b="1" baseline="-25000" dirty="0">
                          <a:latin typeface="Cambria"/>
                          <a:ea typeface="Times New Roman"/>
                          <a:cs typeface="Times New Roman"/>
                        </a:rPr>
                        <a:t>4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 err="1">
                          <a:latin typeface="Cambria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MX" sz="2000" b="1" baseline="-25000" dirty="0" err="1">
                          <a:latin typeface="Cambria"/>
                          <a:ea typeface="Times New Roman"/>
                          <a:cs typeface="Times New Roman"/>
                        </a:rPr>
                        <a:t>n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 err="1">
                          <a:latin typeface="Cambria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MX" sz="2000" b="1" baseline="-25000" dirty="0" err="1">
                          <a:latin typeface="Cambria"/>
                          <a:ea typeface="Times New Roman"/>
                          <a:cs typeface="Times New Roman"/>
                        </a:rPr>
                        <a:t>n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31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868958"/>
          </a:xfrm>
        </p:spPr>
        <p:txBody>
          <a:bodyPr>
            <a:normAutofit/>
          </a:bodyPr>
          <a:lstStyle/>
          <a:p>
            <a:pPr eaLnBrk="1" hangingPunct="1"/>
            <a:r>
              <a:rPr lang="es-MX" sz="3600" dirty="0" smtClean="0"/>
              <a:t>Formas de Representar a una Función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472488" cy="4873724"/>
          </a:xfrm>
        </p:spPr>
        <p:txBody>
          <a:bodyPr/>
          <a:lstStyle/>
          <a:p>
            <a:pPr marL="514350" indent="-514350" eaLnBrk="1" hangingPunct="1">
              <a:buFontTx/>
              <a:buAutoNum type="alphaLcParenR" startAt="4"/>
              <a:defRPr/>
            </a:pPr>
            <a:r>
              <a:rPr lang="es-MX" dirty="0" smtClean="0"/>
              <a:t>Gráfica o geométrica:</a:t>
            </a:r>
          </a:p>
          <a:p>
            <a:pPr marL="514350" indent="-514350" eaLnBrk="1" hangingPunct="1">
              <a:buFontTx/>
              <a:buAutoNum type="alphaLcParenR" startAt="4"/>
              <a:defRPr/>
            </a:pPr>
            <a:endParaRPr lang="es-MX" dirty="0" smtClean="0"/>
          </a:p>
          <a:p>
            <a:pPr marL="514350" indent="-514350" eaLnBrk="1" hangingPunct="1">
              <a:buFontTx/>
              <a:buAutoNum type="alphaLcParenR" startAt="4"/>
              <a:defRPr/>
            </a:pPr>
            <a:endParaRPr lang="es-MX" dirty="0" smtClean="0"/>
          </a:p>
          <a:p>
            <a:pPr marL="514350" indent="-514350" eaLnBrk="1" hangingPunct="1">
              <a:buFontTx/>
              <a:buAutoNum type="alphaLcParenR" startAt="4"/>
              <a:defRPr/>
            </a:pPr>
            <a:endParaRPr lang="es-MX" dirty="0" smtClean="0"/>
          </a:p>
          <a:p>
            <a:pPr eaLnBrk="1" hangingPunct="1">
              <a:defRPr/>
            </a:pPr>
            <a:endParaRPr lang="es-MX" dirty="0" smtClean="0"/>
          </a:p>
        </p:txBody>
      </p:sp>
      <p:pic>
        <p:nvPicPr>
          <p:cNvPr id="12292" name="4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75" t="19293" r="35622" b="9198"/>
          <a:stretch>
            <a:fillRect/>
          </a:stretch>
        </p:blipFill>
        <p:spPr bwMode="auto">
          <a:xfrm>
            <a:off x="2928938" y="2143125"/>
            <a:ext cx="4214812" cy="407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491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ctrTitle"/>
          </p:nvPr>
        </p:nvSpPr>
        <p:spPr>
          <a:xfrm>
            <a:off x="785813" y="285750"/>
            <a:ext cx="7772400" cy="571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MX" sz="3200" smtClean="0">
                <a:solidFill>
                  <a:srgbClr val="3366FF"/>
                </a:solidFill>
              </a:rPr>
              <a:t>Formas de Representar a una Función</a:t>
            </a:r>
            <a:endParaRPr lang="es-MX" sz="320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25" y="785813"/>
            <a:ext cx="8143875" cy="5643562"/>
          </a:xfrm>
        </p:spPr>
        <p:txBody>
          <a:bodyPr/>
          <a:lstStyle/>
          <a:p>
            <a:pPr marL="514350" indent="-514350" algn="l" eaLnBrk="1" hangingPunct="1">
              <a:defRPr/>
            </a:pPr>
            <a:endParaRPr lang="es-MX" dirty="0" smtClean="0"/>
          </a:p>
          <a:p>
            <a:pPr marL="514350" indent="-514350" algn="l" eaLnBrk="1" hangingPunct="1">
              <a:buFontTx/>
              <a:buAutoNum type="alphaLcParenR" startAt="5"/>
              <a:defRPr/>
            </a:pPr>
            <a:r>
              <a:rPr lang="es-MX" dirty="0" smtClean="0"/>
              <a:t>En forma de conjunto:</a:t>
            </a:r>
          </a:p>
          <a:p>
            <a:pPr marL="514350" indent="-514350" algn="l" eaLnBrk="1" hangingPunct="1">
              <a:buFontTx/>
              <a:buAutoNum type="alphaLcParenR" startAt="5"/>
              <a:defRPr/>
            </a:pPr>
            <a:endParaRPr lang="es-MX" dirty="0" smtClean="0"/>
          </a:p>
          <a:p>
            <a:pPr marL="514350" indent="-514350" algn="l" eaLnBrk="1" hangingPunct="1">
              <a:buFontTx/>
              <a:buAutoNum type="alphaLcParenR" startAt="5"/>
              <a:defRPr/>
            </a:pPr>
            <a:endParaRPr lang="es-MX" dirty="0" smtClean="0"/>
          </a:p>
          <a:p>
            <a:pPr eaLnBrk="1" hangingPunct="1">
              <a:defRPr/>
            </a:pPr>
            <a:endParaRPr lang="es-MX" dirty="0" smtClean="0"/>
          </a:p>
          <a:p>
            <a:pPr eaLnBrk="1" hangingPunct="1">
              <a:defRPr/>
            </a:pPr>
            <a:endParaRPr lang="es-MX" dirty="0" smtClean="0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3000375" y="2786063"/>
            <a:ext cx="1296988" cy="2879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s-MX">
              <a:latin typeface="Tahoma" pitchFamily="34" charset="0"/>
            </a:endParaRP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5656263" y="2787650"/>
            <a:ext cx="1296987" cy="2879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s-MX">
              <a:latin typeface="Tahoma" pitchFamily="34" charset="0"/>
            </a:endParaRPr>
          </a:p>
        </p:txBody>
      </p:sp>
      <p:sp>
        <p:nvSpPr>
          <p:cNvPr id="13318" name="Text Box 9"/>
          <p:cNvSpPr txBox="1">
            <a:spLocks noChangeArrowheads="1"/>
          </p:cNvSpPr>
          <p:nvPr/>
        </p:nvSpPr>
        <p:spPr bwMode="auto">
          <a:xfrm>
            <a:off x="3206750" y="2347913"/>
            <a:ext cx="1011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Dominio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13319" name="Text Box 10"/>
          <p:cNvSpPr txBox="1">
            <a:spLocks noChangeArrowheads="1"/>
          </p:cNvSpPr>
          <p:nvPr/>
        </p:nvSpPr>
        <p:spPr bwMode="auto">
          <a:xfrm>
            <a:off x="5926138" y="2298700"/>
            <a:ext cx="8239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Rango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3429000" y="2928938"/>
            <a:ext cx="3540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r</a:t>
            </a:r>
            <a:r>
              <a:rPr lang="es-MX" sz="1800" baseline="-25000">
                <a:latin typeface="Tahoma" pitchFamily="34" charset="0"/>
              </a:rPr>
              <a:t>1</a:t>
            </a:r>
          </a:p>
          <a:p>
            <a:pPr eaLnBrk="1" hangingPunct="1"/>
            <a:r>
              <a:rPr lang="es-ES" sz="1800">
                <a:latin typeface="Tahoma" pitchFamily="34" charset="0"/>
              </a:rPr>
              <a:t>r</a:t>
            </a:r>
            <a:r>
              <a:rPr lang="es-ES" sz="1800" baseline="-25000">
                <a:latin typeface="Tahoma" pitchFamily="34" charset="0"/>
              </a:rPr>
              <a:t>2</a:t>
            </a:r>
          </a:p>
          <a:p>
            <a:pPr eaLnBrk="1" hangingPunct="1"/>
            <a:r>
              <a:rPr lang="es-ES" sz="1800">
                <a:latin typeface="Tahoma" pitchFamily="34" charset="0"/>
              </a:rPr>
              <a:t>r</a:t>
            </a:r>
            <a:r>
              <a:rPr lang="es-ES" sz="1800" baseline="-25000">
                <a:latin typeface="Tahoma" pitchFamily="34" charset="0"/>
              </a:rPr>
              <a:t>3</a:t>
            </a:r>
            <a:endParaRPr lang="es-ES" sz="1800">
              <a:latin typeface="Tahoma" pitchFamily="34" charset="0"/>
            </a:endParaRPr>
          </a:p>
          <a:p>
            <a:pPr eaLnBrk="1" hangingPunct="1"/>
            <a:r>
              <a:rPr lang="es-ES" sz="1800">
                <a:latin typeface="Tahoma" pitchFamily="34" charset="0"/>
              </a:rPr>
              <a:t>r</a:t>
            </a:r>
            <a:r>
              <a:rPr lang="es-ES" sz="1800" baseline="-25000">
                <a:latin typeface="Tahoma" pitchFamily="34" charset="0"/>
              </a:rPr>
              <a:t>4</a:t>
            </a:r>
          </a:p>
          <a:p>
            <a:pPr eaLnBrk="1" hangingPunct="1"/>
            <a:r>
              <a:rPr lang="es-ES" sz="1800">
                <a:latin typeface="Tahoma" pitchFamily="34" charset="0"/>
              </a:rPr>
              <a:t>.</a:t>
            </a:r>
          </a:p>
          <a:p>
            <a:pPr eaLnBrk="1" hangingPunct="1"/>
            <a:r>
              <a:rPr lang="es-ES" sz="1800">
                <a:latin typeface="Tahoma" pitchFamily="34" charset="0"/>
              </a:rPr>
              <a:t>.</a:t>
            </a:r>
          </a:p>
          <a:p>
            <a:pPr eaLnBrk="1" hangingPunct="1"/>
            <a:r>
              <a:rPr lang="es-ES" sz="1800">
                <a:latin typeface="Tahoma" pitchFamily="34" charset="0"/>
              </a:rPr>
              <a:t>.</a:t>
            </a:r>
          </a:p>
          <a:p>
            <a:pPr eaLnBrk="1" hangingPunct="1"/>
            <a:r>
              <a:rPr lang="es-ES" sz="1800">
                <a:latin typeface="Tahoma" pitchFamily="34" charset="0"/>
              </a:rPr>
              <a:t>r</a:t>
            </a:r>
            <a:r>
              <a:rPr lang="es-ES" sz="1800" baseline="-25000">
                <a:latin typeface="Tahoma" pitchFamily="34" charset="0"/>
              </a:rPr>
              <a:t>n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6215063" y="2928938"/>
            <a:ext cx="4095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A</a:t>
            </a:r>
            <a:r>
              <a:rPr lang="es-MX" sz="1800" baseline="-25000">
                <a:latin typeface="Tahoma" pitchFamily="34" charset="0"/>
              </a:rPr>
              <a:t>1</a:t>
            </a:r>
          </a:p>
          <a:p>
            <a:pPr eaLnBrk="1" hangingPunct="1"/>
            <a:r>
              <a:rPr lang="es-MX" sz="1800">
                <a:latin typeface="Tahoma" pitchFamily="34" charset="0"/>
              </a:rPr>
              <a:t>A</a:t>
            </a:r>
            <a:r>
              <a:rPr lang="es-MX" sz="1800" baseline="-25000">
                <a:latin typeface="Tahoma" pitchFamily="34" charset="0"/>
              </a:rPr>
              <a:t>2</a:t>
            </a:r>
          </a:p>
          <a:p>
            <a:pPr eaLnBrk="1" hangingPunct="1"/>
            <a:r>
              <a:rPr lang="es-MX" sz="1800">
                <a:latin typeface="Tahoma" pitchFamily="34" charset="0"/>
              </a:rPr>
              <a:t>A</a:t>
            </a:r>
            <a:r>
              <a:rPr lang="es-MX" sz="1800" baseline="-25000">
                <a:latin typeface="Tahoma" pitchFamily="34" charset="0"/>
              </a:rPr>
              <a:t>3</a:t>
            </a:r>
            <a:endParaRPr lang="es-MX" sz="1800">
              <a:latin typeface="Tahoma" pitchFamily="34" charset="0"/>
            </a:endParaRPr>
          </a:p>
          <a:p>
            <a:pPr eaLnBrk="1" hangingPunct="1"/>
            <a:r>
              <a:rPr lang="es-MX" sz="1800">
                <a:latin typeface="Tahoma" pitchFamily="34" charset="0"/>
              </a:rPr>
              <a:t>A</a:t>
            </a:r>
            <a:r>
              <a:rPr lang="es-MX" sz="1800" baseline="-25000">
                <a:latin typeface="Tahoma" pitchFamily="34" charset="0"/>
              </a:rPr>
              <a:t>4</a:t>
            </a:r>
          </a:p>
          <a:p>
            <a:pPr eaLnBrk="1" hangingPunct="1"/>
            <a:r>
              <a:rPr lang="es-MX" sz="1800">
                <a:latin typeface="Tahoma" pitchFamily="34" charset="0"/>
              </a:rPr>
              <a:t>.</a:t>
            </a:r>
          </a:p>
          <a:p>
            <a:pPr eaLnBrk="1" hangingPunct="1"/>
            <a:r>
              <a:rPr lang="es-MX" sz="1800">
                <a:latin typeface="Tahoma" pitchFamily="34" charset="0"/>
              </a:rPr>
              <a:t>.</a:t>
            </a:r>
          </a:p>
          <a:p>
            <a:pPr eaLnBrk="1" hangingPunct="1"/>
            <a:r>
              <a:rPr lang="es-MX" sz="1800">
                <a:latin typeface="Tahoma" pitchFamily="34" charset="0"/>
              </a:rPr>
              <a:t>.</a:t>
            </a:r>
          </a:p>
          <a:p>
            <a:pPr eaLnBrk="1" hangingPunct="1"/>
            <a:r>
              <a:rPr lang="es-MX" sz="1800">
                <a:latin typeface="Tahoma" pitchFamily="34" charset="0"/>
              </a:rPr>
              <a:t>A</a:t>
            </a:r>
            <a:r>
              <a:rPr lang="es-MX" sz="1800" baseline="-25000">
                <a:latin typeface="Tahoma" pitchFamily="34" charset="0"/>
              </a:rPr>
              <a:t>n</a:t>
            </a:r>
            <a:endParaRPr lang="es-ES" sz="1800" baseline="-25000">
              <a:latin typeface="Tahoma" pitchFamily="34" charset="0"/>
            </a:endParaRP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4413250" y="2420938"/>
            <a:ext cx="10652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Regla de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13323" name="Text Box 14"/>
          <p:cNvSpPr txBox="1">
            <a:spLocks noChangeArrowheads="1"/>
          </p:cNvSpPr>
          <p:nvPr/>
        </p:nvSpPr>
        <p:spPr bwMode="auto">
          <a:xfrm>
            <a:off x="4000500" y="2714625"/>
            <a:ext cx="1830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correspondencia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13324" name="Text Box 18"/>
          <p:cNvSpPr txBox="1">
            <a:spLocks noChangeArrowheads="1"/>
          </p:cNvSpPr>
          <p:nvPr/>
        </p:nvSpPr>
        <p:spPr bwMode="auto">
          <a:xfrm>
            <a:off x="2928938" y="5715000"/>
            <a:ext cx="13160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400">
                <a:latin typeface="Tahoma" pitchFamily="34" charset="0"/>
              </a:rPr>
              <a:t>Variable</a:t>
            </a:r>
          </a:p>
          <a:p>
            <a:pPr algn="ctr" eaLnBrk="1" hangingPunct="1"/>
            <a:r>
              <a:rPr lang="es-MX" sz="1400">
                <a:latin typeface="Tahoma" pitchFamily="34" charset="0"/>
              </a:rPr>
              <a:t>Independiente</a:t>
            </a:r>
            <a:endParaRPr lang="es-ES" sz="1400">
              <a:latin typeface="Tahoma" pitchFamily="34" charset="0"/>
            </a:endParaRPr>
          </a:p>
        </p:txBody>
      </p:sp>
      <p:sp>
        <p:nvSpPr>
          <p:cNvPr id="13325" name="Text Box 19"/>
          <p:cNvSpPr txBox="1">
            <a:spLocks noChangeArrowheads="1"/>
          </p:cNvSpPr>
          <p:nvPr/>
        </p:nvSpPr>
        <p:spPr bwMode="auto">
          <a:xfrm>
            <a:off x="5857875" y="5715000"/>
            <a:ext cx="11731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400">
                <a:latin typeface="Tahoma" pitchFamily="34" charset="0"/>
              </a:rPr>
              <a:t>Variable</a:t>
            </a:r>
          </a:p>
          <a:p>
            <a:pPr algn="ctr" eaLnBrk="1" hangingPunct="1"/>
            <a:r>
              <a:rPr lang="es-MX" sz="1400">
                <a:latin typeface="Tahoma" pitchFamily="34" charset="0"/>
              </a:rPr>
              <a:t>Dependiente</a:t>
            </a:r>
            <a:endParaRPr lang="es-ES" sz="1400">
              <a:latin typeface="Tahoma" pitchFamily="34" charset="0"/>
            </a:endParaRPr>
          </a:p>
        </p:txBody>
      </p:sp>
      <p:cxnSp>
        <p:nvCxnSpPr>
          <p:cNvPr id="49" name="48 Conector recto de flecha"/>
          <p:cNvCxnSpPr/>
          <p:nvPr/>
        </p:nvCxnSpPr>
        <p:spPr>
          <a:xfrm>
            <a:off x="3786188" y="3143250"/>
            <a:ext cx="2357437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/>
          <p:nvPr/>
        </p:nvCxnSpPr>
        <p:spPr>
          <a:xfrm>
            <a:off x="3786188" y="3429000"/>
            <a:ext cx="2428875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>
            <a:off x="3786188" y="3714750"/>
            <a:ext cx="2357437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/>
          <p:nvPr/>
        </p:nvCxnSpPr>
        <p:spPr>
          <a:xfrm>
            <a:off x="3811588" y="4000500"/>
            <a:ext cx="227965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/>
          <p:nvPr/>
        </p:nvCxnSpPr>
        <p:spPr>
          <a:xfrm>
            <a:off x="3883025" y="5078413"/>
            <a:ext cx="2214563" cy="15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78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>
          <a:xfrm>
            <a:off x="755576" y="836712"/>
            <a:ext cx="8229600" cy="725487"/>
          </a:xfrm>
        </p:spPr>
        <p:txBody>
          <a:bodyPr>
            <a:noAutofit/>
          </a:bodyPr>
          <a:lstStyle/>
          <a:p>
            <a:r>
              <a:rPr lang="es-MX" sz="2800" dirty="0" smtClean="0"/>
              <a:t>Función lineal como caso particular de función </a:t>
            </a:r>
            <a:r>
              <a:rPr lang="es-MX" sz="2800" dirty="0" err="1" smtClean="0"/>
              <a:t>polinomial</a:t>
            </a:r>
            <a:endParaRPr lang="es-MX" sz="2800" dirty="0" smtClean="0"/>
          </a:p>
        </p:txBody>
      </p:sp>
      <p:sp>
        <p:nvSpPr>
          <p:cNvPr id="14339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24897"/>
          </a:xfrm>
        </p:spPr>
        <p:txBody>
          <a:bodyPr/>
          <a:lstStyle/>
          <a:p>
            <a:pPr algn="just"/>
            <a:endParaRPr lang="es-MX" b="1" dirty="0" smtClean="0">
              <a:solidFill>
                <a:srgbClr val="0070C0"/>
              </a:solidFill>
            </a:endParaRPr>
          </a:p>
          <a:p>
            <a:pPr algn="just"/>
            <a:r>
              <a:rPr lang="es-MX" sz="2800" b="1" dirty="0" smtClean="0">
                <a:solidFill>
                  <a:srgbClr val="0070C0"/>
                </a:solidFill>
              </a:rPr>
              <a:t>Función lineal:</a:t>
            </a:r>
            <a:r>
              <a:rPr lang="es-MX" sz="2800" b="1" dirty="0" smtClean="0"/>
              <a:t> </a:t>
            </a:r>
            <a:r>
              <a:rPr lang="es-MX" sz="2800" dirty="0" smtClean="0"/>
              <a:t>Las funciones lineales representan gráficamente una recta, y son de la forma </a:t>
            </a:r>
            <a:r>
              <a:rPr lang="es-MX" sz="2800" dirty="0" smtClean="0">
                <a:solidFill>
                  <a:srgbClr val="FF0000"/>
                </a:solidFill>
              </a:rPr>
              <a:t>f(x)=</a:t>
            </a:r>
            <a:r>
              <a:rPr lang="es-MX" sz="2800" dirty="0" err="1" smtClean="0">
                <a:solidFill>
                  <a:srgbClr val="FF0000"/>
                </a:solidFill>
              </a:rPr>
              <a:t>mx+b</a:t>
            </a:r>
            <a:r>
              <a:rPr lang="es-MX" sz="2800" dirty="0" smtClean="0"/>
              <a:t>, donde </a:t>
            </a:r>
            <a:r>
              <a:rPr lang="es-MX" sz="2800" dirty="0" smtClean="0">
                <a:solidFill>
                  <a:srgbClr val="FF0000"/>
                </a:solidFill>
              </a:rPr>
              <a:t>m</a:t>
            </a:r>
            <a:r>
              <a:rPr lang="es-MX" sz="2800" dirty="0" smtClean="0"/>
              <a:t> es la pendiente de la recta y </a:t>
            </a:r>
            <a:r>
              <a:rPr lang="es-MX" sz="2800" dirty="0" smtClean="0">
                <a:solidFill>
                  <a:srgbClr val="FF0000"/>
                </a:solidFill>
              </a:rPr>
              <a:t>b</a:t>
            </a:r>
            <a:r>
              <a:rPr lang="es-MX" sz="2800" dirty="0" smtClean="0"/>
              <a:t> es el valor de la ordenada al origen o la intersección con el eje “y”.</a:t>
            </a:r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endParaRPr lang="es-MX" dirty="0" smtClean="0"/>
          </a:p>
        </p:txBody>
      </p:sp>
      <p:pic>
        <p:nvPicPr>
          <p:cNvPr id="14340" name="3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98" t="10776" r="33868" b="45937"/>
          <a:stretch>
            <a:fillRect/>
          </a:stretch>
        </p:blipFill>
        <p:spPr bwMode="auto">
          <a:xfrm>
            <a:off x="2143125" y="3676650"/>
            <a:ext cx="6357938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341" name="Object 1"/>
          <p:cNvGraphicFramePr>
            <a:graphicFrameLocks noChangeAspect="1"/>
          </p:cNvGraphicFramePr>
          <p:nvPr/>
        </p:nvGraphicFramePr>
        <p:xfrm>
          <a:off x="6858000" y="5857875"/>
          <a:ext cx="7524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Ecuación" r:id="rId4" imgW="748975" imgH="431613" progId="Equation.3">
                  <p:embed/>
                </p:oleObj>
              </mc:Choice>
              <mc:Fallback>
                <p:oleObj name="Ecuación" r:id="rId4" imgW="748975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857875"/>
                        <a:ext cx="7524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04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642938"/>
          </a:xfrm>
        </p:spPr>
        <p:txBody>
          <a:bodyPr/>
          <a:lstStyle/>
          <a:p>
            <a:r>
              <a:rPr lang="es-MX" sz="3200" smtClean="0">
                <a:solidFill>
                  <a:srgbClr val="0070C0"/>
                </a:solidFill>
              </a:rPr>
              <a:t>Función constante</a:t>
            </a:r>
            <a:r>
              <a:rPr lang="es-MX" sz="2400" smtClean="0"/>
              <a:t>: es un tipo de función lineal</a:t>
            </a:r>
            <a:r>
              <a:rPr lang="es-MX" sz="3200" smtClean="0"/>
              <a:t>.</a:t>
            </a:r>
          </a:p>
        </p:txBody>
      </p:sp>
      <p:pic>
        <p:nvPicPr>
          <p:cNvPr id="15363" name="4 Marcador de contenido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22" t="17769" r="23123" b="17203"/>
          <a:stretch>
            <a:fillRect/>
          </a:stretch>
        </p:blipFill>
        <p:spPr>
          <a:xfrm>
            <a:off x="1000125" y="1143000"/>
            <a:ext cx="7154863" cy="5121275"/>
          </a:xfrm>
        </p:spPr>
      </p:pic>
    </p:spTree>
    <p:extLst>
      <p:ext uri="{BB962C8B-B14F-4D97-AF65-F5344CB8AC3E}">
        <p14:creationId xmlns:p14="http://schemas.microsoft.com/office/powerpoint/2010/main" val="354411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>
          <a:xfrm>
            <a:off x="827584" y="908720"/>
            <a:ext cx="8229600" cy="1143000"/>
          </a:xfrm>
        </p:spPr>
        <p:txBody>
          <a:bodyPr/>
          <a:lstStyle/>
          <a:p>
            <a:pPr algn="l"/>
            <a:r>
              <a:rPr lang="es-MX" sz="3200" dirty="0" smtClean="0"/>
              <a:t>Función identidad (</a:t>
            </a:r>
            <a:r>
              <a:rPr lang="es-MX" sz="2400" dirty="0" smtClean="0"/>
              <a:t>Es otro tipo de función lineal)</a:t>
            </a:r>
          </a:p>
        </p:txBody>
      </p:sp>
      <p:pic>
        <p:nvPicPr>
          <p:cNvPr id="16387" name="3 Marcador de contenido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38" t="14745" r="25470" b="15691"/>
          <a:stretch>
            <a:fillRect/>
          </a:stretch>
        </p:blipFill>
        <p:spPr>
          <a:xfrm>
            <a:off x="971600" y="1988840"/>
            <a:ext cx="6810523" cy="3944466"/>
          </a:xfrm>
        </p:spPr>
      </p:pic>
    </p:spTree>
    <p:extLst>
      <p:ext uri="{BB962C8B-B14F-4D97-AF65-F5344CB8AC3E}">
        <p14:creationId xmlns:p14="http://schemas.microsoft.com/office/powerpoint/2010/main" val="313748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714375"/>
          </a:xfrm>
        </p:spPr>
        <p:txBody>
          <a:bodyPr>
            <a:normAutofit fontScale="90000"/>
          </a:bodyPr>
          <a:lstStyle/>
          <a:p>
            <a:r>
              <a:rPr lang="es-MX" sz="4000" dirty="0" smtClean="0">
                <a:solidFill>
                  <a:srgbClr val="00B0F0"/>
                </a:solidFill>
              </a:rPr>
              <a:t>Función Cuadrática</a:t>
            </a:r>
            <a:r>
              <a:rPr lang="es-MX" sz="2400" dirty="0" smtClean="0">
                <a:solidFill>
                  <a:srgbClr val="00B0F0"/>
                </a:solidFill>
              </a:rPr>
              <a:t>(como caso particular de función </a:t>
            </a:r>
            <a:r>
              <a:rPr lang="es-MX" sz="2400" dirty="0" err="1" smtClean="0">
                <a:solidFill>
                  <a:srgbClr val="00B0F0"/>
                </a:solidFill>
              </a:rPr>
              <a:t>polinomial</a:t>
            </a:r>
            <a:r>
              <a:rPr lang="es-MX" sz="2400" dirty="0" smtClean="0">
                <a:solidFill>
                  <a:srgbClr val="00B0F0"/>
                </a:solidFill>
              </a:rPr>
              <a:t>)</a:t>
            </a:r>
            <a:endParaRPr lang="es-MX" dirty="0" smtClean="0">
              <a:solidFill>
                <a:srgbClr val="00B0F0"/>
              </a:solidFill>
            </a:endParaRPr>
          </a:p>
        </p:txBody>
      </p: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/>
          <a:lstStyle/>
          <a:p>
            <a:pPr algn="just"/>
            <a:r>
              <a:rPr lang="es-MX" dirty="0" smtClean="0"/>
              <a:t>Las funciones cuadráticas son aquellas cuya característica principal es que su grado máximo es 2 y son de la forma:</a:t>
            </a:r>
          </a:p>
          <a:p>
            <a:endParaRPr lang="es-MX" dirty="0" smtClean="0"/>
          </a:p>
          <a:p>
            <a:endParaRPr lang="es-MX" dirty="0" smtClean="0"/>
          </a:p>
          <a:p>
            <a:pPr>
              <a:buFontTx/>
              <a:buNone/>
            </a:pPr>
            <a:endParaRPr lang="es-MX" dirty="0" smtClean="0"/>
          </a:p>
          <a:p>
            <a:endParaRPr lang="es-MX" dirty="0" smtClean="0"/>
          </a:p>
        </p:txBody>
      </p:sp>
      <p:graphicFrame>
        <p:nvGraphicFramePr>
          <p:cNvPr id="17412" name="Object 3"/>
          <p:cNvGraphicFramePr>
            <a:graphicFrameLocks noChangeAspect="1"/>
          </p:cNvGraphicFramePr>
          <p:nvPr/>
        </p:nvGraphicFramePr>
        <p:xfrm>
          <a:off x="428625" y="2786063"/>
          <a:ext cx="8015288" cy="381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Ecuación" r:id="rId3" imgW="3441700" imgH="1638300" progId="Equation.3">
                  <p:embed/>
                </p:oleObj>
              </mc:Choice>
              <mc:Fallback>
                <p:oleObj name="Ecuación" r:id="rId3" imgW="3441700" imgH="163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2786063"/>
                        <a:ext cx="8015288" cy="3814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041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Tema:Funciones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923" y="1988840"/>
            <a:ext cx="8229600" cy="413732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sz="3800" dirty="0" smtClean="0"/>
              <a:t>The </a:t>
            </a:r>
            <a:r>
              <a:rPr lang="fr-FR" sz="3800" dirty="0" err="1" smtClean="0"/>
              <a:t>experience</a:t>
            </a:r>
            <a:r>
              <a:rPr lang="fr-FR" sz="3800" dirty="0" smtClean="0"/>
              <a:t> </a:t>
            </a:r>
            <a:r>
              <a:rPr lang="fr-FR" sz="3800" dirty="0" err="1" smtClean="0"/>
              <a:t>with</a:t>
            </a:r>
            <a:r>
              <a:rPr lang="fr-FR" sz="3800" dirty="0" smtClean="0"/>
              <a:t> the concept of </a:t>
            </a:r>
            <a:r>
              <a:rPr lang="fr-FR" sz="3800" dirty="0" err="1" smtClean="0"/>
              <a:t>function</a:t>
            </a:r>
            <a:r>
              <a:rPr lang="fr-FR" sz="3800" dirty="0" smtClean="0"/>
              <a:t> has </a:t>
            </a:r>
            <a:r>
              <a:rPr lang="fr-FR" sz="3800" dirty="0" err="1" smtClean="0"/>
              <a:t>shown</a:t>
            </a:r>
            <a:r>
              <a:rPr lang="fr-FR" sz="3800" dirty="0" smtClean="0"/>
              <a:t> </a:t>
            </a:r>
            <a:r>
              <a:rPr lang="fr-FR" sz="3800" dirty="0" err="1" smtClean="0"/>
              <a:t>countles</a:t>
            </a:r>
            <a:r>
              <a:rPr lang="fr-FR" sz="3800" dirty="0" smtClean="0"/>
              <a:t> obstacles to </a:t>
            </a:r>
            <a:r>
              <a:rPr lang="fr-FR" sz="3800" dirty="0" err="1" smtClean="0"/>
              <a:t>his</a:t>
            </a:r>
            <a:r>
              <a:rPr lang="fr-FR" sz="3800" dirty="0" smtClean="0"/>
              <a:t> </a:t>
            </a:r>
            <a:r>
              <a:rPr lang="fr-FR" sz="3800" dirty="0" err="1" smtClean="0"/>
              <a:t>understanding</a:t>
            </a:r>
            <a:r>
              <a:rPr lang="fr-FR" sz="3800" dirty="0" smtClean="0"/>
              <a:t> , </a:t>
            </a:r>
            <a:r>
              <a:rPr lang="fr-FR" sz="3800" dirty="0" err="1" smtClean="0"/>
              <a:t>however</a:t>
            </a:r>
            <a:r>
              <a:rPr lang="fr-FR" sz="3800" dirty="0" smtClean="0"/>
              <a:t> </a:t>
            </a:r>
            <a:r>
              <a:rPr lang="fr-FR" sz="3800" dirty="0" err="1" smtClean="0"/>
              <a:t>reseachers</a:t>
            </a:r>
            <a:r>
              <a:rPr lang="fr-FR" sz="3800" dirty="0" smtClean="0"/>
              <a:t> in </a:t>
            </a:r>
            <a:r>
              <a:rPr lang="fr-FR" sz="3800" dirty="0" err="1" smtClean="0"/>
              <a:t>mathematics</a:t>
            </a:r>
            <a:r>
              <a:rPr lang="fr-FR" sz="3800" dirty="0" smtClean="0"/>
              <a:t> </a:t>
            </a:r>
            <a:r>
              <a:rPr lang="fr-FR" sz="3800" dirty="0" err="1" smtClean="0"/>
              <a:t>educatio</a:t>
            </a:r>
            <a:r>
              <a:rPr lang="fr-FR" sz="3800" dirty="0" smtClean="0"/>
              <a:t> have </a:t>
            </a:r>
            <a:r>
              <a:rPr lang="fr-FR" sz="3800" dirty="0" err="1" smtClean="0"/>
              <a:t>provided</a:t>
            </a:r>
            <a:r>
              <a:rPr lang="fr-FR" sz="3800" dirty="0" smtClean="0"/>
              <a:t> </a:t>
            </a:r>
            <a:r>
              <a:rPr lang="fr-FR" sz="3800" dirty="0" err="1" smtClean="0"/>
              <a:t>different</a:t>
            </a:r>
            <a:r>
              <a:rPr lang="fr-FR" sz="3800" dirty="0" smtClean="0"/>
              <a:t>  stages of </a:t>
            </a:r>
            <a:r>
              <a:rPr lang="fr-FR" sz="3800" dirty="0" err="1" smtClean="0"/>
              <a:t>evolution</a:t>
            </a:r>
            <a:r>
              <a:rPr lang="fr-FR" sz="3800" dirty="0" smtClean="0"/>
              <a:t> of the concept in the </a:t>
            </a:r>
            <a:r>
              <a:rPr lang="fr-FR" sz="3800" dirty="0" err="1" smtClean="0"/>
              <a:t>hope</a:t>
            </a:r>
            <a:r>
              <a:rPr lang="fr-FR" sz="3800" dirty="0" smtClean="0"/>
              <a:t> of </a:t>
            </a:r>
            <a:r>
              <a:rPr lang="fr-FR" sz="3800" dirty="0" err="1" smtClean="0"/>
              <a:t>contributing</a:t>
            </a:r>
            <a:r>
              <a:rPr lang="fr-FR" sz="3800" dirty="0" smtClean="0"/>
              <a:t> to a </a:t>
            </a:r>
            <a:r>
              <a:rPr lang="fr-FR" sz="3800" dirty="0" err="1" smtClean="0"/>
              <a:t>greater</a:t>
            </a:r>
            <a:r>
              <a:rPr lang="fr-FR" sz="3800" dirty="0" smtClean="0"/>
              <a:t> </a:t>
            </a:r>
            <a:r>
              <a:rPr lang="fr-FR" sz="3800" dirty="0" err="1" smtClean="0"/>
              <a:t>understanding</a:t>
            </a:r>
            <a:r>
              <a:rPr lang="fr-FR" sz="3800" dirty="0" smtClean="0"/>
              <a:t>.</a:t>
            </a:r>
            <a:endParaRPr lang="fr-FR" sz="3800" dirty="0"/>
          </a:p>
          <a:p>
            <a:pPr>
              <a:lnSpc>
                <a:spcPct val="90000"/>
              </a:lnSpc>
              <a:buNone/>
            </a:pPr>
            <a:endParaRPr lang="fr-FR" sz="3800" dirty="0"/>
          </a:p>
          <a:p>
            <a:pPr>
              <a:lnSpc>
                <a:spcPct val="90000"/>
              </a:lnSpc>
              <a:buNone/>
            </a:pPr>
            <a:endParaRPr lang="fr-FR" sz="3800" dirty="0"/>
          </a:p>
          <a:p>
            <a:pPr>
              <a:lnSpc>
                <a:spcPct val="90000"/>
              </a:lnSpc>
              <a:buNone/>
            </a:pPr>
            <a:endParaRPr lang="fr-FR" sz="3800" dirty="0"/>
          </a:p>
          <a:p>
            <a:pPr>
              <a:lnSpc>
                <a:spcPct val="90000"/>
              </a:lnSpc>
              <a:buNone/>
            </a:pPr>
            <a:endParaRPr lang="fr-FR" sz="3800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Domain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range, variable, constant,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independent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variable, variable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dependent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294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rgbClr val="3366FF"/>
                </a:solidFill>
              </a:rPr>
              <a:t>Función exponencial</a:t>
            </a:r>
          </a:p>
        </p:txBody>
      </p:sp>
      <p:sp>
        <p:nvSpPr>
          <p:cNvPr id="18435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/>
          </a:bodyPr>
          <a:lstStyle/>
          <a:p>
            <a:pPr algn="just"/>
            <a:r>
              <a:rPr lang="es-MX" dirty="0" smtClean="0"/>
              <a:t>Las funciones exponenciales generalmente tienen la forma:</a:t>
            </a:r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La definición de función exponencial exige que la base sea siempre positiva y diferente de uno.</a:t>
            </a:r>
          </a:p>
        </p:txBody>
      </p:sp>
      <p:graphicFrame>
        <p:nvGraphicFramePr>
          <p:cNvPr id="18436" name="Object 3"/>
          <p:cNvGraphicFramePr>
            <a:graphicFrameLocks noChangeAspect="1"/>
          </p:cNvGraphicFramePr>
          <p:nvPr/>
        </p:nvGraphicFramePr>
        <p:xfrm>
          <a:off x="1143000" y="2986088"/>
          <a:ext cx="7234238" cy="172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Ecuación" r:id="rId3" imgW="2870200" imgH="685800" progId="Equation.3">
                  <p:embed/>
                </p:oleObj>
              </mc:Choice>
              <mc:Fallback>
                <p:oleObj name="Ecuación" r:id="rId3" imgW="2870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986088"/>
                        <a:ext cx="7234238" cy="172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218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Título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582613"/>
          </a:xfrm>
        </p:spPr>
        <p:txBody>
          <a:bodyPr>
            <a:normAutofit fontScale="90000"/>
          </a:bodyPr>
          <a:lstStyle/>
          <a:p>
            <a:r>
              <a:rPr lang="es-MX" smtClean="0">
                <a:solidFill>
                  <a:srgbClr val="3366FF"/>
                </a:solidFill>
              </a:rPr>
              <a:t>Función exponencial</a:t>
            </a:r>
            <a:endParaRPr lang="es-MX" smtClean="0"/>
          </a:p>
        </p:txBody>
      </p:sp>
      <p:sp>
        <p:nvSpPr>
          <p:cNvPr id="19459" name="2 Marcador de contenido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algn="just"/>
            <a:r>
              <a:rPr lang="es-MX" smtClean="0"/>
              <a:t>El dominio de la función exponencial está formado por el conjunto de los números reales y su rango esta representado por el conjunto de los números positivos. Con base en esto observamos las propiedades:</a:t>
            </a:r>
          </a:p>
          <a:p>
            <a:pPr marL="914400" lvl="1" indent="-514350" algn="just">
              <a:buFontTx/>
              <a:buAutoNum type="arabicPeriod"/>
            </a:pPr>
            <a:r>
              <a:rPr lang="es-MX" smtClean="0">
                <a:solidFill>
                  <a:schemeClr val="tx2"/>
                </a:solidFill>
              </a:rPr>
              <a:t>La función existe  para cualquier valor de x.</a:t>
            </a:r>
          </a:p>
          <a:p>
            <a:pPr marL="914400" lvl="1" indent="-514350" algn="just">
              <a:buFontTx/>
              <a:buAutoNum type="arabicPeriod"/>
            </a:pPr>
            <a:r>
              <a:rPr lang="es-MX" smtClean="0">
                <a:solidFill>
                  <a:schemeClr val="tx2"/>
                </a:solidFill>
              </a:rPr>
              <a:t>En todos los casos la función pasa por un punto fijo (0,1).</a:t>
            </a:r>
          </a:p>
          <a:p>
            <a:pPr marL="914400" lvl="1" indent="-514350" algn="just">
              <a:buFontTx/>
              <a:buAutoNum type="arabicPeriod"/>
            </a:pPr>
            <a:r>
              <a:rPr lang="es-MX" smtClean="0">
                <a:solidFill>
                  <a:schemeClr val="tx2"/>
                </a:solidFill>
              </a:rPr>
              <a:t>Los valores de la función son siempre positivos para cualquier valor de x.</a:t>
            </a:r>
          </a:p>
          <a:p>
            <a:pPr marL="914400" lvl="1" indent="-514350" algn="just">
              <a:buFontTx/>
              <a:buNone/>
            </a:pPr>
            <a:endParaRPr lang="es-MX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25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457200" y="-785813"/>
            <a:ext cx="8229600" cy="571500"/>
          </a:xfrm>
        </p:spPr>
        <p:txBody>
          <a:bodyPr>
            <a:normAutofit fontScale="90000"/>
          </a:bodyPr>
          <a:lstStyle/>
          <a:p>
            <a:r>
              <a:rPr lang="es-MX" smtClean="0"/>
              <a:t/>
            </a:r>
            <a:br>
              <a:rPr lang="es-MX" smtClean="0"/>
            </a:br>
            <a:endParaRPr lang="es-MX" smtClean="0"/>
          </a:p>
        </p:txBody>
      </p:sp>
      <p:sp>
        <p:nvSpPr>
          <p:cNvPr id="20483" name="2 Marcador de contenido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483225"/>
          </a:xfrm>
        </p:spPr>
        <p:txBody>
          <a:bodyPr/>
          <a:lstStyle/>
          <a:p>
            <a:pPr marL="914400" lvl="1" indent="-514350" algn="just">
              <a:buFontTx/>
              <a:buNone/>
            </a:pPr>
            <a:r>
              <a:rPr lang="es-MX" smtClean="0">
                <a:solidFill>
                  <a:schemeClr val="tx2"/>
                </a:solidFill>
              </a:rPr>
              <a:t>4. La función siempre es creciente o decreciente ( para cualquier valor de x) dependiendo de los valores de la base “a”. La función es creciente si a&gt;1, y es decreciente si 0&lt;a&lt;1</a:t>
            </a:r>
          </a:p>
          <a:p>
            <a:pPr marL="914400" lvl="1" indent="-514350" algn="just">
              <a:buFontTx/>
              <a:buNone/>
            </a:pPr>
            <a:r>
              <a:rPr lang="es-MX" smtClean="0">
                <a:solidFill>
                  <a:schemeClr val="tx2"/>
                </a:solidFill>
              </a:rPr>
              <a:t>5. El eje x es una asíntota ( hacia la izquierda si a&gt;1   y hacia la derecha si a&lt;1</a:t>
            </a:r>
          </a:p>
          <a:p>
            <a:pPr marL="914400" lvl="1" indent="-514350" algn="just">
              <a:buFontTx/>
              <a:buNone/>
            </a:pPr>
            <a:r>
              <a:rPr lang="es-MX" smtClean="0">
                <a:solidFill>
                  <a:schemeClr val="tx2"/>
                </a:solidFill>
              </a:rPr>
              <a:t>A continuación se presentan algunas gráficas de funciones exponenciales:</a:t>
            </a:r>
          </a:p>
          <a:p>
            <a:pPr marL="914400" lvl="1" indent="-514350">
              <a:buFontTx/>
              <a:buAutoNum type="arabicPeriod"/>
            </a:pPr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145149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Título"/>
          <p:cNvSpPr>
            <a:spLocks noGrp="1"/>
          </p:cNvSpPr>
          <p:nvPr>
            <p:ph type="title"/>
          </p:nvPr>
        </p:nvSpPr>
        <p:spPr>
          <a:xfrm>
            <a:off x="285750" y="0"/>
            <a:ext cx="8229600" cy="785813"/>
          </a:xfrm>
        </p:spPr>
        <p:txBody>
          <a:bodyPr/>
          <a:lstStyle/>
          <a:p>
            <a:r>
              <a:rPr lang="es-MX" sz="2800" smtClean="0">
                <a:solidFill>
                  <a:srgbClr val="3366FF"/>
                </a:solidFill>
              </a:rPr>
              <a:t>Graficas de algunas funciones exponenciales</a:t>
            </a:r>
          </a:p>
        </p:txBody>
      </p:sp>
      <p:pic>
        <p:nvPicPr>
          <p:cNvPr id="21507" name="3 Marcador de contenido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5" t="14555" r="12476" b="15691"/>
          <a:stretch>
            <a:fillRect/>
          </a:stretch>
        </p:blipFill>
        <p:spPr>
          <a:xfrm>
            <a:off x="142875" y="1482725"/>
            <a:ext cx="8786813" cy="4535488"/>
          </a:xfrm>
        </p:spPr>
      </p:pic>
    </p:spTree>
    <p:extLst>
      <p:ext uri="{BB962C8B-B14F-4D97-AF65-F5344CB8AC3E}">
        <p14:creationId xmlns:p14="http://schemas.microsoft.com/office/powerpoint/2010/main" val="181306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Título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428625"/>
          </a:xfrm>
        </p:spPr>
        <p:txBody>
          <a:bodyPr>
            <a:normAutofit fontScale="90000"/>
          </a:bodyPr>
          <a:lstStyle/>
          <a:p>
            <a:r>
              <a:rPr lang="es-MX" sz="2800" smtClean="0">
                <a:solidFill>
                  <a:srgbClr val="3366FF"/>
                </a:solidFill>
              </a:rPr>
              <a:t>Graficas de algunas funciones exponenciales</a:t>
            </a:r>
            <a:endParaRPr lang="es-MX" sz="2800" smtClean="0"/>
          </a:p>
        </p:txBody>
      </p:sp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5" t="15314" r="5965" b="12907"/>
          <a:stretch>
            <a:fillRect/>
          </a:stretch>
        </p:blipFill>
        <p:spPr bwMode="auto">
          <a:xfrm>
            <a:off x="395288" y="1052513"/>
            <a:ext cx="8748712" cy="541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31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s-MX" smtClean="0">
                <a:solidFill>
                  <a:srgbClr val="3366FF"/>
                </a:solidFill>
              </a:rPr>
              <a:t>Función Logaritmo</a:t>
            </a:r>
            <a:endParaRPr lang="es-ES" smtClean="0">
              <a:solidFill>
                <a:srgbClr val="3366FF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052513"/>
            <a:ext cx="8424863" cy="3889375"/>
          </a:xfrm>
        </p:spPr>
        <p:txBody>
          <a:bodyPr/>
          <a:lstStyle/>
          <a:p>
            <a:pPr algn="just"/>
            <a:r>
              <a:rPr lang="es-MX" sz="2800" smtClean="0"/>
              <a:t>La función logaritmo tiene la forma </a:t>
            </a:r>
          </a:p>
          <a:p>
            <a:pPr algn="just"/>
            <a:r>
              <a:rPr lang="es-MX" sz="2800" smtClean="0"/>
              <a:t>Donde a se llama base y es un número real positivo distinto de uno.</a:t>
            </a:r>
          </a:p>
          <a:p>
            <a:pPr algn="just"/>
            <a:r>
              <a:rPr lang="es-MX" sz="2800" smtClean="0"/>
              <a:t>La función logaritmo de base se define como la inversa de la función exponencial, es decir; el logaritmo de base “a” de un número “x” es el exponente al cual debe elevarse la base “a” para obtener el mismo número “x”.</a:t>
            </a:r>
          </a:p>
          <a:p>
            <a:pPr algn="just"/>
            <a:endParaRPr lang="es-MX" sz="2800" smtClean="0"/>
          </a:p>
          <a:p>
            <a:pPr algn="just"/>
            <a:endParaRPr lang="es-MX" sz="2800" smtClean="0"/>
          </a:p>
          <a:p>
            <a:pPr algn="just"/>
            <a:endParaRPr lang="es-ES" sz="2800" smtClean="0"/>
          </a:p>
        </p:txBody>
      </p:sp>
      <p:graphicFrame>
        <p:nvGraphicFramePr>
          <p:cNvPr id="2355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588125" y="908050"/>
          <a:ext cx="194468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0" name="Ecuación" r:id="rId3" imgW="647700" imgH="241300" progId="Equation.3">
                  <p:embed/>
                </p:oleObj>
              </mc:Choice>
              <mc:Fallback>
                <p:oleObj name="Ecuación" r:id="rId3" imgW="6477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908050"/>
                        <a:ext cx="1944688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771775" y="4868863"/>
          <a:ext cx="41052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1" name="Ecuación" r:id="rId5" imgW="1269449" imgH="241195" progId="Equation.3">
                  <p:embed/>
                </p:oleObj>
              </mc:Choice>
              <mc:Fallback>
                <p:oleObj name="Ecuación" r:id="rId5" imgW="1269449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868863"/>
                        <a:ext cx="41052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961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24744"/>
            <a:ext cx="8229600" cy="633412"/>
          </a:xfrm>
        </p:spPr>
        <p:txBody>
          <a:bodyPr>
            <a:noAutofit/>
          </a:bodyPr>
          <a:lstStyle/>
          <a:p>
            <a:r>
              <a:rPr lang="es-MX" sz="3600" dirty="0" smtClean="0"/>
              <a:t>Propiedades de la función logaritmo</a:t>
            </a:r>
            <a:br>
              <a:rPr lang="es-MX" sz="3600" dirty="0" smtClean="0"/>
            </a:br>
            <a:r>
              <a:rPr lang="es-MX" sz="3600" dirty="0" smtClean="0"/>
              <a:t>Para   a&gt;1</a:t>
            </a:r>
            <a:endParaRPr lang="es-ES" sz="36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76650"/>
            <a:ext cx="8229600" cy="5000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MX" sz="2800" dirty="0" smtClean="0"/>
              <a:t>Su dominio son todos los números reales positivos.</a:t>
            </a:r>
          </a:p>
          <a:p>
            <a:pPr>
              <a:lnSpc>
                <a:spcPct val="90000"/>
              </a:lnSpc>
            </a:pPr>
            <a:r>
              <a:rPr lang="es-MX" sz="2800" dirty="0" smtClean="0"/>
              <a:t>Su rango son todos los números reales</a:t>
            </a:r>
          </a:p>
          <a:p>
            <a:pPr>
              <a:lnSpc>
                <a:spcPct val="90000"/>
              </a:lnSpc>
            </a:pPr>
            <a:r>
              <a:rPr lang="es-MX" sz="2800" dirty="0" smtClean="0"/>
              <a:t>Son continuas y crecientes en todo su dominio.</a:t>
            </a:r>
          </a:p>
          <a:p>
            <a:pPr>
              <a:lnSpc>
                <a:spcPct val="90000"/>
              </a:lnSpc>
            </a:pPr>
            <a:r>
              <a:rPr lang="es-MX" sz="2800" dirty="0" smtClean="0"/>
              <a:t>Su gráfica siempre pasa por el punto (1,0) y (a,1).</a:t>
            </a:r>
          </a:p>
          <a:p>
            <a:pPr>
              <a:lnSpc>
                <a:spcPct val="90000"/>
              </a:lnSpc>
            </a:pPr>
            <a:r>
              <a:rPr lang="es-MX" sz="2800" dirty="0" smtClean="0"/>
              <a:t>El eje “y” es una asíntota vertical</a:t>
            </a:r>
          </a:p>
          <a:p>
            <a:pPr>
              <a:lnSpc>
                <a:spcPct val="90000"/>
              </a:lnSpc>
            </a:pPr>
            <a:r>
              <a:rPr lang="es-MX" sz="2800" dirty="0" smtClean="0"/>
              <a:t>La función es negativa para valores de “x” menores que 1</a:t>
            </a:r>
          </a:p>
          <a:p>
            <a:pPr>
              <a:lnSpc>
                <a:spcPct val="90000"/>
              </a:lnSpc>
            </a:pPr>
            <a:r>
              <a:rPr lang="es-MX" sz="2800" dirty="0" smtClean="0"/>
              <a:t>La función es positiva para valores de “x” mayores que 1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</p:txBody>
      </p:sp>
    </p:spTree>
    <p:extLst>
      <p:ext uri="{BB962C8B-B14F-4D97-AF65-F5344CB8AC3E}">
        <p14:creationId xmlns:p14="http://schemas.microsoft.com/office/powerpoint/2010/main" val="322446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9144000" cy="981075"/>
          </a:xfrm>
        </p:spPr>
        <p:txBody>
          <a:bodyPr>
            <a:noAutofit/>
          </a:bodyPr>
          <a:lstStyle/>
          <a:p>
            <a:r>
              <a:rPr lang="es-MX" sz="3200" dirty="0" smtClean="0"/>
              <a:t>Propiedades de la función logaritmo</a:t>
            </a:r>
            <a:br>
              <a:rPr lang="es-MX" sz="3200" dirty="0" smtClean="0"/>
            </a:br>
            <a:r>
              <a:rPr lang="es-MX" sz="3200" dirty="0" smtClean="0"/>
              <a:t>Para 0&lt;a&lt;1</a:t>
            </a:r>
            <a:endParaRPr lang="es-ES" sz="32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57375"/>
            <a:ext cx="8229600" cy="5000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MX" sz="2800" dirty="0" smtClean="0"/>
              <a:t>Su dominio son todos los números reales positivos.</a:t>
            </a:r>
          </a:p>
          <a:p>
            <a:pPr>
              <a:lnSpc>
                <a:spcPct val="80000"/>
              </a:lnSpc>
            </a:pPr>
            <a:r>
              <a:rPr lang="es-MX" sz="2800" dirty="0" smtClean="0"/>
              <a:t>Su rango son todos los números reales</a:t>
            </a:r>
          </a:p>
          <a:p>
            <a:pPr>
              <a:lnSpc>
                <a:spcPct val="80000"/>
              </a:lnSpc>
            </a:pPr>
            <a:r>
              <a:rPr lang="es-MX" sz="2800" dirty="0" smtClean="0"/>
              <a:t>Son continuas y decrecientes en todo su dominio.</a:t>
            </a:r>
          </a:p>
          <a:p>
            <a:pPr>
              <a:lnSpc>
                <a:spcPct val="80000"/>
              </a:lnSpc>
            </a:pPr>
            <a:r>
              <a:rPr lang="es-MX" sz="2800" dirty="0" smtClean="0"/>
              <a:t>Su gráfica siempre pasa por el punto (1,0) y (a,1).</a:t>
            </a:r>
          </a:p>
          <a:p>
            <a:pPr>
              <a:lnSpc>
                <a:spcPct val="80000"/>
              </a:lnSpc>
            </a:pPr>
            <a:r>
              <a:rPr lang="es-MX" sz="2800" dirty="0" smtClean="0"/>
              <a:t>El eje “y” es una asíntota vertical</a:t>
            </a:r>
          </a:p>
          <a:p>
            <a:pPr>
              <a:lnSpc>
                <a:spcPct val="80000"/>
              </a:lnSpc>
            </a:pPr>
            <a:r>
              <a:rPr lang="es-MX" sz="2800" dirty="0" smtClean="0"/>
              <a:t>La función es negativa para valores de “x” mayores que 1</a:t>
            </a:r>
          </a:p>
          <a:p>
            <a:pPr>
              <a:lnSpc>
                <a:spcPct val="80000"/>
              </a:lnSpc>
            </a:pPr>
            <a:r>
              <a:rPr lang="es-MX" sz="2800" dirty="0" smtClean="0"/>
              <a:t>La función es positiva para valores de “x” menores que 1</a:t>
            </a:r>
          </a:p>
          <a:p>
            <a:pPr>
              <a:lnSpc>
                <a:spcPct val="80000"/>
              </a:lnSpc>
            </a:pPr>
            <a:endParaRPr lang="es-ES" sz="2800" dirty="0" smtClean="0"/>
          </a:p>
          <a:p>
            <a:pPr>
              <a:lnSpc>
                <a:spcPct val="80000"/>
              </a:lnSpc>
            </a:pPr>
            <a:endParaRPr lang="es-ES" sz="2800" dirty="0" smtClean="0"/>
          </a:p>
        </p:txBody>
      </p:sp>
    </p:spTree>
    <p:extLst>
      <p:ext uri="{BB962C8B-B14F-4D97-AF65-F5344CB8AC3E}">
        <p14:creationId xmlns:p14="http://schemas.microsoft.com/office/powerpoint/2010/main" val="272537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2919" y="620688"/>
            <a:ext cx="8229600" cy="706437"/>
          </a:xfrm>
        </p:spPr>
        <p:txBody>
          <a:bodyPr/>
          <a:lstStyle/>
          <a:p>
            <a:r>
              <a:rPr lang="es-ES_tradnl" sz="3600" b="1" dirty="0" smtClean="0"/>
              <a:t>OPERACIONES CON FUNCIONES</a:t>
            </a:r>
            <a:r>
              <a:rPr lang="es-ES_tradnl" sz="4000" dirty="0" smtClean="0"/>
              <a:t> </a:t>
            </a:r>
            <a:endParaRPr lang="es-ES" sz="40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1484784"/>
            <a:ext cx="8291512" cy="5073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sz="2400" b="1" u="sng" dirty="0" smtClean="0"/>
              <a:t>Suma de funciones</a:t>
            </a:r>
            <a:r>
              <a:rPr lang="es-ES_tradnl" sz="24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/>
              <a:t>Sean </a:t>
            </a:r>
            <a:r>
              <a:rPr lang="es-ES_tradnl" sz="2400" i="1" dirty="0" smtClean="0"/>
              <a:t>f </a:t>
            </a:r>
            <a:r>
              <a:rPr lang="es-ES_tradnl" sz="2400" dirty="0" smtClean="0"/>
              <a:t> y </a:t>
            </a:r>
            <a:r>
              <a:rPr lang="es-ES_tradnl" sz="2400" i="1" dirty="0" smtClean="0"/>
              <a:t>g</a:t>
            </a:r>
            <a:r>
              <a:rPr lang="es-ES_tradnl" sz="2400" dirty="0" smtClean="0"/>
              <a:t> dos funciones reales de variable real definidas en un mismo intervalo. Se llama suma de ambas funciones, y se representa por </a:t>
            </a:r>
            <a:r>
              <a:rPr lang="es-ES_tradnl" sz="2400" i="1" dirty="0" smtClean="0"/>
              <a:t>f</a:t>
            </a:r>
            <a:r>
              <a:rPr lang="es-ES_tradnl" sz="2400" dirty="0" smtClean="0"/>
              <a:t> + </a:t>
            </a:r>
            <a:r>
              <a:rPr lang="es-ES_tradnl" sz="2400" i="1" dirty="0" smtClean="0"/>
              <a:t>g</a:t>
            </a:r>
            <a:r>
              <a:rPr lang="es-ES_tradnl" sz="2400" dirty="0" smtClean="0"/>
              <a:t>, a la función definida por 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/>
              <a:t>  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/>
              <a:t>			            </a:t>
            </a:r>
            <a:endParaRPr lang="es-ES_tradnl" sz="2400" b="1" u="sng" dirty="0" smtClean="0"/>
          </a:p>
          <a:p>
            <a:pPr>
              <a:lnSpc>
                <a:spcPct val="80000"/>
              </a:lnSpc>
            </a:pPr>
            <a:r>
              <a:rPr lang="es-ES_tradnl" sz="2400" b="1" u="sng" dirty="0" smtClean="0"/>
              <a:t>Resta de funciones</a:t>
            </a:r>
            <a:r>
              <a:rPr lang="es-ES_tradnl" sz="24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/>
              <a:t>Del mismo modo que se ha definido la suma de funciones, se define la resta de dos funciones reales de variable real </a:t>
            </a:r>
            <a:r>
              <a:rPr lang="es-ES_tradnl" sz="2400" i="1" dirty="0" smtClean="0"/>
              <a:t>f</a:t>
            </a:r>
            <a:r>
              <a:rPr lang="es-ES_tradnl" sz="2400" dirty="0" smtClean="0"/>
              <a:t> y </a:t>
            </a:r>
            <a:r>
              <a:rPr lang="es-ES_tradnl" sz="2400" i="1" dirty="0" smtClean="0"/>
              <a:t>g</a:t>
            </a:r>
            <a:r>
              <a:rPr lang="es-ES_tradnl" sz="2400" dirty="0" smtClean="0"/>
              <a:t>, como la función. Para que esto sea posible es necesario que </a:t>
            </a:r>
            <a:r>
              <a:rPr lang="es-ES_tradnl" sz="2400" i="1" dirty="0" smtClean="0"/>
              <a:t>f</a:t>
            </a:r>
            <a:r>
              <a:rPr lang="es-ES_tradnl" sz="2400" dirty="0" smtClean="0"/>
              <a:t> y </a:t>
            </a:r>
            <a:r>
              <a:rPr lang="es-ES_tradnl" sz="2400" i="1" dirty="0" smtClean="0"/>
              <a:t>g</a:t>
            </a:r>
            <a:r>
              <a:rPr lang="es-ES_tradnl" sz="2400" dirty="0" smtClean="0"/>
              <a:t> estén definidas en un mismo intervalo. 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/>
              <a:t>  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/>
              <a:t>			 </a:t>
            </a:r>
            <a:endParaRPr lang="es-ES" sz="2400" dirty="0" smtClean="0"/>
          </a:p>
        </p:txBody>
      </p:sp>
      <p:pic>
        <p:nvPicPr>
          <p:cNvPr id="27652" name="Picture 4" descr="funope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852738"/>
            <a:ext cx="32400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5" descr="funope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5300663"/>
            <a:ext cx="32400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690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229600" cy="850900"/>
          </a:xfrm>
        </p:spPr>
        <p:txBody>
          <a:bodyPr/>
          <a:lstStyle/>
          <a:p>
            <a:r>
              <a:rPr lang="es-ES_tradnl" sz="3600" b="1" dirty="0" smtClean="0"/>
              <a:t>OPERACIONES CON FUNCIONES</a:t>
            </a:r>
            <a:endParaRPr lang="es-ES" sz="3600" b="1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9063"/>
            <a:ext cx="8218487" cy="5000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sz="2000" b="1" u="sng" dirty="0" smtClean="0"/>
              <a:t>Producto de funciones</a:t>
            </a:r>
            <a:r>
              <a:rPr lang="es-ES_tradnl" sz="20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/>
              <a:t>Sean </a:t>
            </a:r>
            <a:r>
              <a:rPr lang="es-ES_tradnl" sz="2400" i="1" dirty="0" smtClean="0"/>
              <a:t>f</a:t>
            </a:r>
            <a:r>
              <a:rPr lang="es-ES_tradnl" sz="2400" dirty="0" smtClean="0"/>
              <a:t> y </a:t>
            </a:r>
            <a:r>
              <a:rPr lang="es-ES_tradnl" sz="2400" i="1" dirty="0" smtClean="0"/>
              <a:t>g</a:t>
            </a:r>
            <a:r>
              <a:rPr lang="es-ES_tradnl" sz="2400" dirty="0" smtClean="0"/>
              <a:t> dos funciones reales de variable real, y definidas en un mismo intervalo. Se llama función producto de </a:t>
            </a:r>
            <a:r>
              <a:rPr lang="es-ES_tradnl" sz="2400" i="1" dirty="0" smtClean="0"/>
              <a:t>f</a:t>
            </a:r>
            <a:r>
              <a:rPr lang="es-ES_tradnl" sz="2400" dirty="0" smtClean="0"/>
              <a:t> y </a:t>
            </a:r>
            <a:r>
              <a:rPr lang="es-ES_tradnl" sz="2400" i="1" dirty="0" smtClean="0"/>
              <a:t>g</a:t>
            </a:r>
            <a:r>
              <a:rPr lang="es-ES_tradnl" sz="2400" dirty="0" smtClean="0"/>
              <a:t> a la función definida por </a:t>
            </a:r>
          </a:p>
          <a:p>
            <a:pPr>
              <a:lnSpc>
                <a:spcPct val="80000"/>
              </a:lnSpc>
            </a:pPr>
            <a:endParaRPr lang="es-ES_tradnl" sz="2400" dirty="0" smtClean="0"/>
          </a:p>
          <a:p>
            <a:pPr>
              <a:lnSpc>
                <a:spcPct val="80000"/>
              </a:lnSpc>
            </a:pPr>
            <a:r>
              <a:rPr lang="es-ES_tradnl" sz="2000" dirty="0" smtClean="0"/>
              <a:t>  </a:t>
            </a:r>
          </a:p>
          <a:p>
            <a:pPr>
              <a:lnSpc>
                <a:spcPct val="80000"/>
              </a:lnSpc>
            </a:pPr>
            <a:r>
              <a:rPr lang="es-ES_tradnl" sz="2000" dirty="0" smtClean="0"/>
              <a:t>			            </a:t>
            </a:r>
            <a:endParaRPr lang="es-ES_tradnl" sz="2000" b="1" u="sng" dirty="0" smtClean="0"/>
          </a:p>
          <a:p>
            <a:pPr>
              <a:lnSpc>
                <a:spcPct val="80000"/>
              </a:lnSpc>
            </a:pPr>
            <a:r>
              <a:rPr lang="es-ES_tradnl" sz="2000" b="1" u="sng" dirty="0" smtClean="0"/>
              <a:t>Cociente de funciones</a:t>
            </a:r>
            <a:r>
              <a:rPr lang="es-ES_tradnl" sz="20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/>
              <a:t>Dadas dos funciones reales de variable real, </a:t>
            </a:r>
            <a:r>
              <a:rPr lang="es-ES_tradnl" sz="2400" i="1" dirty="0" smtClean="0"/>
              <a:t>f</a:t>
            </a:r>
            <a:r>
              <a:rPr lang="es-ES_tradnl" sz="2400" dirty="0" smtClean="0"/>
              <a:t> y </a:t>
            </a:r>
            <a:r>
              <a:rPr lang="es-ES_tradnl" sz="2400" i="1" dirty="0" smtClean="0"/>
              <a:t>g</a:t>
            </a:r>
            <a:r>
              <a:rPr lang="es-ES_tradnl" sz="2400" dirty="0" smtClean="0"/>
              <a:t>, y definidas en un mismo intervalo, se llama función cociente de </a:t>
            </a:r>
            <a:r>
              <a:rPr lang="es-ES_tradnl" sz="2400" i="1" dirty="0" smtClean="0"/>
              <a:t>f</a:t>
            </a:r>
            <a:r>
              <a:rPr lang="es-ES_tradnl" sz="2400" dirty="0" smtClean="0"/>
              <a:t> y </a:t>
            </a:r>
            <a:r>
              <a:rPr lang="es-ES_tradnl" sz="2400" i="1" dirty="0" smtClean="0"/>
              <a:t>g</a:t>
            </a:r>
            <a:r>
              <a:rPr lang="es-ES_tradnl" sz="2400" dirty="0" smtClean="0"/>
              <a:t> a la función definida por (La función </a:t>
            </a:r>
            <a:r>
              <a:rPr lang="es-ES_tradnl" sz="2400" i="1" dirty="0" smtClean="0"/>
              <a:t>f/g</a:t>
            </a:r>
            <a:r>
              <a:rPr lang="es-ES_tradnl" sz="2400" dirty="0" smtClean="0"/>
              <a:t> está definida en todos los puntos en los que la función </a:t>
            </a:r>
            <a:r>
              <a:rPr lang="es-ES_tradnl" sz="2400" i="1" dirty="0" smtClean="0"/>
              <a:t>g</a:t>
            </a:r>
            <a:r>
              <a:rPr lang="es-ES_tradnl" sz="2400" dirty="0" smtClean="0"/>
              <a:t> no se anula.) 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/>
              <a:t>  </a:t>
            </a:r>
          </a:p>
          <a:p>
            <a:pPr>
              <a:lnSpc>
                <a:spcPct val="80000"/>
              </a:lnSpc>
            </a:pPr>
            <a:r>
              <a:rPr lang="es-ES_tradnl" sz="2000" dirty="0" smtClean="0"/>
              <a:t>				 </a:t>
            </a:r>
            <a:endParaRPr lang="es-ES" sz="2000" dirty="0" smtClean="0"/>
          </a:p>
        </p:txBody>
      </p:sp>
      <p:pic>
        <p:nvPicPr>
          <p:cNvPr id="28676" name="Picture 4" descr="funope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48295"/>
            <a:ext cx="3600450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5" descr="funope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445224"/>
            <a:ext cx="2376488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675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Tema:Funciones</a:t>
            </a:r>
            <a:br>
              <a:rPr lang="fr-FR" b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 smtClean="0"/>
          </a:p>
          <a:p>
            <a:pPr algn="just">
              <a:lnSpc>
                <a:spcPct val="170000"/>
              </a:lnSpc>
              <a:buNone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Resumen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La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experincia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educativa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respecto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al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concepto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de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función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ha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mostrado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un sin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número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de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obstaculos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para su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entendimiento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sin embargo los 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investigadores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en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educación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matematica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han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proporcionado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las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diferentes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etapas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de la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evolucion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del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comcepto</a:t>
            </a:r>
            <a:r>
              <a:rPr lang="fr-FR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 la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esperanza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de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contribuir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 un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mayor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entendimiento</a:t>
            </a:r>
            <a:r>
              <a:rPr lang="fr-F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70000"/>
              </a:lnSpc>
              <a:buNone/>
            </a:pPr>
            <a:endParaRPr lang="fr-FR" sz="4800" dirty="0" smtClean="0"/>
          </a:p>
          <a:p>
            <a:pPr algn="just">
              <a:lnSpc>
                <a:spcPct val="170000"/>
              </a:lnSpc>
              <a:buNone/>
            </a:pPr>
            <a:endParaRPr lang="fr-FR" sz="4000" dirty="0" smtClean="0"/>
          </a:p>
          <a:p>
            <a:pPr>
              <a:lnSpc>
                <a:spcPct val="90000"/>
              </a:lnSpc>
              <a:buNone/>
            </a:pPr>
            <a:endParaRPr lang="fr-FR" dirty="0" smtClean="0"/>
          </a:p>
          <a:p>
            <a:pPr>
              <a:lnSpc>
                <a:spcPct val="90000"/>
              </a:lnSpc>
              <a:buNone/>
            </a:pPr>
            <a:endParaRPr lang="fr-FR" dirty="0" smtClean="0"/>
          </a:p>
          <a:p>
            <a:pPr>
              <a:lnSpc>
                <a:spcPct val="90000"/>
              </a:lnSpc>
              <a:buNone/>
            </a:pPr>
            <a:endParaRPr lang="fr-FR" dirty="0" smtClean="0"/>
          </a:p>
          <a:p>
            <a:pPr>
              <a:lnSpc>
                <a:spcPct val="90000"/>
              </a:lnSpc>
              <a:buNone/>
            </a:pPr>
            <a:r>
              <a:rPr lang="fr-F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Palabras clave : </a:t>
            </a:r>
            <a:r>
              <a:rPr lang="fr-FR" sz="4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Dominio</a:t>
            </a:r>
            <a:r>
              <a:rPr lang="fr-F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fr-FR" sz="4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</a:t>
            </a:r>
            <a:r>
              <a:rPr lang="fr-FR" sz="4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ango</a:t>
            </a:r>
            <a:r>
              <a:rPr lang="fr-F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variable, constante, variable </a:t>
            </a:r>
            <a:r>
              <a:rPr lang="fr-FR" sz="4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independiente</a:t>
            </a:r>
            <a:r>
              <a:rPr lang="fr-F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variable</a:t>
            </a:r>
          </a:p>
          <a:p>
            <a:pPr>
              <a:lnSpc>
                <a:spcPct val="90000"/>
              </a:lnSpc>
              <a:buNone/>
            </a:pPr>
            <a:endParaRPr lang="fr-FR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3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dependiente</a:t>
            </a:r>
            <a:r>
              <a:rPr lang="fr-F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s-MX" sz="5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686800" cy="864766"/>
          </a:xfrm>
        </p:spPr>
        <p:txBody>
          <a:bodyPr/>
          <a:lstStyle/>
          <a:p>
            <a:r>
              <a:rPr lang="es-MX" sz="3600" dirty="0" smtClean="0"/>
              <a:t>Ejercicios de operaciones con funciones</a:t>
            </a:r>
            <a:endParaRPr lang="es-ES" sz="3600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420528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es-MX" sz="2000" smtClean="0"/>
              <a:t>Dadas dos funciones</a:t>
            </a:r>
          </a:p>
          <a:p>
            <a:pPr>
              <a:lnSpc>
                <a:spcPct val="80000"/>
              </a:lnSpc>
            </a:pPr>
            <a:r>
              <a:rPr lang="es-MX" sz="2000" smtClean="0"/>
              <a:t> </a:t>
            </a:r>
          </a:p>
          <a:p>
            <a:pPr>
              <a:lnSpc>
                <a:spcPct val="80000"/>
              </a:lnSpc>
            </a:pPr>
            <a:r>
              <a:rPr lang="es-MX" sz="2000" smtClean="0"/>
              <a:t>Encontrar:</a:t>
            </a:r>
          </a:p>
          <a:p>
            <a:pPr>
              <a:lnSpc>
                <a:spcPct val="80000"/>
              </a:lnSpc>
            </a:pPr>
            <a:endParaRPr lang="es-MX" sz="2000" smtClean="0"/>
          </a:p>
          <a:p>
            <a:pPr>
              <a:lnSpc>
                <a:spcPct val="80000"/>
              </a:lnSpc>
            </a:pPr>
            <a:endParaRPr lang="es-MX" sz="2000" smtClean="0"/>
          </a:p>
          <a:p>
            <a:pPr>
              <a:lnSpc>
                <a:spcPct val="80000"/>
              </a:lnSpc>
            </a:pPr>
            <a:r>
              <a:rPr lang="es-MX" sz="2000" smtClean="0"/>
              <a:t>a)</a:t>
            </a:r>
          </a:p>
          <a:p>
            <a:pPr>
              <a:lnSpc>
                <a:spcPct val="80000"/>
              </a:lnSpc>
            </a:pPr>
            <a:endParaRPr lang="es-MX" sz="2000" smtClean="0"/>
          </a:p>
          <a:p>
            <a:pPr>
              <a:lnSpc>
                <a:spcPct val="80000"/>
              </a:lnSpc>
            </a:pPr>
            <a:endParaRPr lang="es-MX" sz="2000" smtClean="0"/>
          </a:p>
          <a:p>
            <a:pPr>
              <a:lnSpc>
                <a:spcPct val="80000"/>
              </a:lnSpc>
            </a:pPr>
            <a:r>
              <a:rPr lang="es-MX" sz="2000" smtClean="0"/>
              <a:t>b)</a:t>
            </a:r>
          </a:p>
          <a:p>
            <a:pPr>
              <a:lnSpc>
                <a:spcPct val="80000"/>
              </a:lnSpc>
            </a:pPr>
            <a:endParaRPr lang="es-MX" sz="2000" smtClean="0"/>
          </a:p>
          <a:p>
            <a:pPr>
              <a:lnSpc>
                <a:spcPct val="80000"/>
              </a:lnSpc>
            </a:pPr>
            <a:endParaRPr lang="es-MX" sz="2000" smtClean="0"/>
          </a:p>
          <a:p>
            <a:pPr>
              <a:lnSpc>
                <a:spcPct val="80000"/>
              </a:lnSpc>
            </a:pPr>
            <a:r>
              <a:rPr lang="es-MX" sz="2000" smtClean="0"/>
              <a:t>c)</a:t>
            </a:r>
          </a:p>
          <a:p>
            <a:pPr>
              <a:lnSpc>
                <a:spcPct val="80000"/>
              </a:lnSpc>
            </a:pPr>
            <a:endParaRPr lang="es-MX" sz="2000" smtClean="0"/>
          </a:p>
          <a:p>
            <a:pPr>
              <a:lnSpc>
                <a:spcPct val="80000"/>
              </a:lnSpc>
            </a:pPr>
            <a:endParaRPr lang="es-MX" sz="2000" smtClean="0"/>
          </a:p>
          <a:p>
            <a:pPr>
              <a:lnSpc>
                <a:spcPct val="80000"/>
              </a:lnSpc>
            </a:pPr>
            <a:r>
              <a:rPr lang="es-MX" sz="2000" smtClean="0"/>
              <a:t>d)</a:t>
            </a:r>
          </a:p>
          <a:p>
            <a:pPr>
              <a:lnSpc>
                <a:spcPct val="80000"/>
              </a:lnSpc>
            </a:pPr>
            <a:endParaRPr lang="es-MX" sz="2000" smtClean="0"/>
          </a:p>
          <a:p>
            <a:pPr>
              <a:lnSpc>
                <a:spcPct val="80000"/>
              </a:lnSpc>
            </a:pPr>
            <a:endParaRPr lang="es-MX" sz="1800" smtClean="0"/>
          </a:p>
          <a:p>
            <a:pPr>
              <a:lnSpc>
                <a:spcPct val="80000"/>
              </a:lnSpc>
            </a:pPr>
            <a:endParaRPr lang="es-MX" sz="800" smtClean="0"/>
          </a:p>
          <a:p>
            <a:pPr>
              <a:lnSpc>
                <a:spcPct val="80000"/>
              </a:lnSpc>
            </a:pPr>
            <a:endParaRPr lang="es-MX" sz="800" smtClean="0"/>
          </a:p>
          <a:p>
            <a:pPr>
              <a:lnSpc>
                <a:spcPct val="80000"/>
              </a:lnSpc>
            </a:pPr>
            <a:endParaRPr lang="es-MX" sz="800" smtClean="0"/>
          </a:p>
          <a:p>
            <a:pPr>
              <a:lnSpc>
                <a:spcPct val="80000"/>
              </a:lnSpc>
            </a:pPr>
            <a:endParaRPr lang="es-MX" sz="800" smtClean="0"/>
          </a:p>
          <a:p>
            <a:pPr>
              <a:lnSpc>
                <a:spcPct val="80000"/>
              </a:lnSpc>
            </a:pPr>
            <a:endParaRPr lang="es-MX" sz="800" smtClean="0"/>
          </a:p>
          <a:p>
            <a:pPr>
              <a:lnSpc>
                <a:spcPct val="80000"/>
              </a:lnSpc>
            </a:pPr>
            <a:endParaRPr lang="es-MX" sz="800" smtClean="0"/>
          </a:p>
          <a:p>
            <a:pPr>
              <a:lnSpc>
                <a:spcPct val="80000"/>
              </a:lnSpc>
            </a:pPr>
            <a:endParaRPr lang="es-MX" sz="8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s-MX" sz="800" smtClean="0"/>
              <a:t> </a:t>
            </a:r>
          </a:p>
          <a:p>
            <a:pPr>
              <a:lnSpc>
                <a:spcPct val="80000"/>
              </a:lnSpc>
            </a:pPr>
            <a:endParaRPr lang="es-ES" sz="800" smtClean="0"/>
          </a:p>
        </p:txBody>
      </p:sp>
      <p:graphicFrame>
        <p:nvGraphicFramePr>
          <p:cNvPr id="29700" name="Rectangle 4"/>
          <p:cNvGraphicFramePr>
            <a:graphicFrameLocks noGrp="1"/>
          </p:cNvGraphicFramePr>
          <p:nvPr>
            <p:ph sz="quarter" idx="2"/>
          </p:nvPr>
        </p:nvGraphicFramePr>
        <p:xfrm>
          <a:off x="5027613" y="1600200"/>
          <a:ext cx="3279775" cy="218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4" name="Ecuación" r:id="rId3" imgW="0" imgH="0" progId="Equation.3">
                  <p:embed/>
                </p:oleObj>
              </mc:Choice>
              <mc:Fallback>
                <p:oleObj name="Ecuación" r:id="rId3" imgW="0" imgH="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7613" y="1600200"/>
                        <a:ext cx="3279775" cy="218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427538" y="1557338"/>
          <a:ext cx="1871662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5" name="Ecuación" r:id="rId4" imgW="838200" imgH="457200" progId="Equation.3">
                  <p:embed/>
                </p:oleObj>
              </mc:Choice>
              <mc:Fallback>
                <p:oleObj name="Ecuación" r:id="rId4" imgW="838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1557338"/>
                        <a:ext cx="1871662" cy="102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702" name="Picture 8" descr="funope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141663"/>
            <a:ext cx="32400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9" descr="funope3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4005263"/>
            <a:ext cx="324008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10" descr="funope3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797425"/>
            <a:ext cx="3600450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5" name="Picture 11" descr="funope3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300663"/>
            <a:ext cx="2376488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13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908720"/>
            <a:ext cx="7772400" cy="815975"/>
          </a:xfrm>
        </p:spPr>
        <p:txBody>
          <a:bodyPr/>
          <a:lstStyle/>
          <a:p>
            <a:pPr eaLnBrk="1" hangingPunct="1"/>
            <a:r>
              <a:rPr lang="es-MX" dirty="0" smtClean="0">
                <a:solidFill>
                  <a:schemeClr val="tx1"/>
                </a:solidFill>
              </a:rPr>
              <a:t>Funciones</a:t>
            </a:r>
            <a:endParaRPr lang="es-ES" dirty="0" smtClean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2276872"/>
            <a:ext cx="8105775" cy="34448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MX" sz="3600" dirty="0" smtClean="0">
                <a:solidFill>
                  <a:srgbClr val="3366FF"/>
                </a:solidFill>
              </a:rPr>
              <a:t>Definición de Función:</a:t>
            </a:r>
            <a:r>
              <a:rPr lang="es-ES" altLang="ja-JP" sz="3600" dirty="0" smtClean="0">
                <a:solidFill>
                  <a:schemeClr val="tx1"/>
                </a:solidFill>
                <a:ea typeface="ＭＳ Ｐゴシック" pitchFamily="34" charset="-128"/>
              </a:rPr>
              <a:t>Es  un tipo de  relación (correspondencia) que existe entre dos  variables,  con la condición que a cada valor de la variable independiente (Dominio) le corresponde un sólo valor de la variable dependiente ( Rango).</a:t>
            </a:r>
            <a:endParaRPr lang="es-ES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8985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928688"/>
          </a:xfrm>
        </p:spPr>
        <p:txBody>
          <a:bodyPr/>
          <a:lstStyle/>
          <a:p>
            <a:pPr eaLnBrk="1" hangingPunct="1"/>
            <a:r>
              <a:rPr lang="es-MX" sz="4000" dirty="0" smtClean="0">
                <a:solidFill>
                  <a:srgbClr val="00B0F0"/>
                </a:solidFill>
              </a:rPr>
              <a:t>Elementos para definir una Función</a:t>
            </a:r>
            <a:r>
              <a:rPr lang="es-MX" sz="4000" dirty="0" smtClean="0"/>
              <a:t> </a:t>
            </a:r>
            <a:endParaRPr lang="es-E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857250"/>
            <a:ext cx="8358187" cy="1071563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s-MX" sz="2600" dirty="0" smtClean="0"/>
              <a:t>Para construir una función es necesario tener dos conjuntos D y R y una regla de correspondencia, como se ilustra en el siguiente diagrama.</a:t>
            </a:r>
          </a:p>
          <a:p>
            <a:pPr algn="just" eaLnBrk="1" hangingPunct="1">
              <a:lnSpc>
                <a:spcPct val="90000"/>
              </a:lnSpc>
            </a:pPr>
            <a:endParaRPr lang="es-MX" sz="2600" dirty="0" smtClean="0"/>
          </a:p>
          <a:p>
            <a:pPr algn="just" eaLnBrk="1" hangingPunct="1">
              <a:lnSpc>
                <a:spcPct val="90000"/>
              </a:lnSpc>
            </a:pPr>
            <a:endParaRPr lang="es-ES" sz="2600" dirty="0" smtClean="0"/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2643188" y="2857500"/>
            <a:ext cx="1296987" cy="2879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s-MX">
              <a:latin typeface="Tahoma" pitchFamily="34" charset="0"/>
            </a:endParaRP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5286375" y="2857500"/>
            <a:ext cx="1296988" cy="2879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s-MX">
              <a:latin typeface="Tahoma" pitchFamily="34" charset="0"/>
            </a:endParaRPr>
          </a:p>
        </p:txBody>
      </p:sp>
      <p:sp>
        <p:nvSpPr>
          <p:cNvPr id="3078" name="Freeform 6"/>
          <p:cNvSpPr>
            <a:spLocks/>
          </p:cNvSpPr>
          <p:nvPr/>
        </p:nvSpPr>
        <p:spPr bwMode="auto">
          <a:xfrm>
            <a:off x="3198813" y="3192463"/>
            <a:ext cx="2520950" cy="1104900"/>
          </a:xfrm>
          <a:custGeom>
            <a:avLst/>
            <a:gdLst>
              <a:gd name="T0" fmla="*/ 0 w 1588"/>
              <a:gd name="T1" fmla="*/ 2147483646 h 696"/>
              <a:gd name="T2" fmla="*/ 2147483646 w 1588"/>
              <a:gd name="T3" fmla="*/ 2147483646 h 696"/>
              <a:gd name="T4" fmla="*/ 2147483646 w 1588"/>
              <a:gd name="T5" fmla="*/ 2147483646 h 696"/>
              <a:gd name="T6" fmla="*/ 0 60000 65536"/>
              <a:gd name="T7" fmla="*/ 0 60000 65536"/>
              <a:gd name="T8" fmla="*/ 0 60000 65536"/>
              <a:gd name="T9" fmla="*/ 0 w 1588"/>
              <a:gd name="T10" fmla="*/ 0 h 696"/>
              <a:gd name="T11" fmla="*/ 1588 w 1588"/>
              <a:gd name="T12" fmla="*/ 696 h 6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8" h="696">
                <a:moveTo>
                  <a:pt x="0" y="696"/>
                </a:moveTo>
                <a:cubicBezTo>
                  <a:pt x="208" y="363"/>
                  <a:pt x="416" y="30"/>
                  <a:pt x="681" y="15"/>
                </a:cubicBezTo>
                <a:cubicBezTo>
                  <a:pt x="946" y="0"/>
                  <a:pt x="1437" y="507"/>
                  <a:pt x="1588" y="605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3127375" y="42973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s-MX"/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5719763" y="41529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s-MX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836863" y="2417763"/>
            <a:ext cx="1011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Dominio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556250" y="2368550"/>
            <a:ext cx="8239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Rango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122613" y="2897188"/>
            <a:ext cx="339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D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5780088" y="2897188"/>
            <a:ext cx="325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R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043363" y="2490788"/>
            <a:ext cx="1065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 dirty="0">
                <a:latin typeface="Tahoma" pitchFamily="34" charset="0"/>
              </a:rPr>
              <a:t>Regla de</a:t>
            </a:r>
            <a:endParaRPr lang="es-ES" sz="1800" dirty="0">
              <a:latin typeface="Tahoma" pitchFamily="34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630613" y="2784475"/>
            <a:ext cx="1830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 dirty="0">
                <a:latin typeface="Tahoma" pitchFamily="34" charset="0"/>
              </a:rPr>
              <a:t>correspondencia</a:t>
            </a:r>
            <a:endParaRPr lang="es-ES" sz="1800" dirty="0">
              <a:latin typeface="Tahoma" pitchFamily="34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179763" y="5824538"/>
            <a:ext cx="31083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800">
                <a:latin typeface="Tahoma" pitchFamily="34" charset="0"/>
              </a:rPr>
              <a:t>Elementos para poder definir</a:t>
            </a:r>
          </a:p>
          <a:p>
            <a:pPr algn="ctr" eaLnBrk="1" hangingPunct="1"/>
            <a:r>
              <a:rPr lang="es-MX" sz="1800">
                <a:latin typeface="Tahoma" pitchFamily="34" charset="0"/>
              </a:rPr>
              <a:t>A una función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890838" y="4168775"/>
            <a:ext cx="296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x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5503863" y="4152900"/>
            <a:ext cx="825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800">
                <a:latin typeface="Tahoma" pitchFamily="34" charset="0"/>
              </a:rPr>
              <a:t>y=f(x)</a:t>
            </a:r>
            <a:endParaRPr lang="es-ES" sz="1800">
              <a:latin typeface="Tahoma" pitchFamily="34" charset="0"/>
            </a:endParaRP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2622550" y="4425950"/>
            <a:ext cx="13160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400">
                <a:latin typeface="Tahoma" pitchFamily="34" charset="0"/>
              </a:rPr>
              <a:t>Variable</a:t>
            </a:r>
          </a:p>
          <a:p>
            <a:pPr algn="ctr" eaLnBrk="1" hangingPunct="1"/>
            <a:r>
              <a:rPr lang="es-MX" sz="1400">
                <a:latin typeface="Tahoma" pitchFamily="34" charset="0"/>
              </a:rPr>
              <a:t>Independiente</a:t>
            </a:r>
            <a:endParaRPr lang="es-ES" sz="1400">
              <a:latin typeface="Tahoma" pitchFamily="34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5359400" y="4427538"/>
            <a:ext cx="11731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400">
                <a:latin typeface="Tahoma" pitchFamily="34" charset="0"/>
              </a:rPr>
              <a:t>Variable</a:t>
            </a:r>
          </a:p>
          <a:p>
            <a:pPr algn="ctr" eaLnBrk="1" hangingPunct="1"/>
            <a:r>
              <a:rPr lang="es-MX" sz="1400">
                <a:latin typeface="Tahoma" pitchFamily="34" charset="0"/>
              </a:rPr>
              <a:t>Dependiente</a:t>
            </a:r>
            <a:endParaRPr lang="es-ES" sz="1400">
              <a:latin typeface="Tahoma" pitchFamily="34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187825" y="3432175"/>
            <a:ext cx="249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400" baseline="30000">
                <a:latin typeface="Tahoma" pitchFamily="34" charset="0"/>
              </a:rPr>
              <a:t>f</a:t>
            </a:r>
            <a:endParaRPr lang="es-ES" sz="2400" baseline="300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83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837506"/>
          </a:xfrm>
        </p:spPr>
        <p:txBody>
          <a:bodyPr/>
          <a:lstStyle/>
          <a:p>
            <a:pPr eaLnBrk="1" hangingPunct="1"/>
            <a:r>
              <a:rPr lang="es-MX" dirty="0" smtClean="0"/>
              <a:t>Características de una función</a:t>
            </a:r>
            <a:endParaRPr lang="es-E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929188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s-MX" sz="2800" dirty="0" smtClean="0">
                <a:solidFill>
                  <a:srgbClr val="3366FF"/>
                </a:solidFill>
              </a:rPr>
              <a:t>Dominio:</a:t>
            </a:r>
            <a:r>
              <a:rPr lang="es-ES" altLang="ja-JP" sz="2800" dirty="0" smtClean="0">
                <a:ea typeface="ＭＳ Ｐゴシック" pitchFamily="34" charset="-128"/>
              </a:rPr>
              <a:t>Conjunto de valores que pueden asignarse a la variable independiente para los cuales la función existe o está definida. </a:t>
            </a:r>
            <a:endParaRPr lang="es-MX" sz="2800" dirty="0" smtClean="0"/>
          </a:p>
          <a:p>
            <a:pPr algn="just" eaLnBrk="1" hangingPunct="1"/>
            <a:r>
              <a:rPr lang="es-MX" sz="2800" dirty="0" smtClean="0">
                <a:solidFill>
                  <a:srgbClr val="3366FF"/>
                </a:solidFill>
              </a:rPr>
              <a:t>Rango</a:t>
            </a:r>
            <a:r>
              <a:rPr lang="es-MX" sz="2800" dirty="0" smtClean="0"/>
              <a:t>:</a:t>
            </a:r>
            <a:r>
              <a:rPr lang="es-ES" altLang="ja-JP" sz="2800" dirty="0" smtClean="0">
                <a:ea typeface="ＭＳ Ｐゴシック" pitchFamily="34" charset="-128"/>
              </a:rPr>
              <a:t>Conjunto de valores que puede tomar la variable dependiente en una función.</a:t>
            </a:r>
            <a:endParaRPr lang="es-MX" sz="2800" dirty="0" smtClean="0"/>
          </a:p>
          <a:p>
            <a:pPr algn="just" eaLnBrk="1" hangingPunct="1"/>
            <a:r>
              <a:rPr lang="es-MX" sz="2800" dirty="0" smtClean="0">
                <a:solidFill>
                  <a:srgbClr val="3366FF"/>
                </a:solidFill>
              </a:rPr>
              <a:t>Valores positivos y negativos:</a:t>
            </a:r>
          </a:p>
          <a:p>
            <a:pPr algn="just" eaLnBrk="1" hangingPunct="1"/>
            <a:r>
              <a:rPr lang="es-MX" sz="2800" dirty="0" smtClean="0">
                <a:solidFill>
                  <a:srgbClr val="3366FF"/>
                </a:solidFill>
              </a:rPr>
              <a:t>Ceros de la función o intersección con el eje “x”</a:t>
            </a:r>
          </a:p>
          <a:p>
            <a:pPr algn="just" eaLnBrk="1" hangingPunct="1"/>
            <a:r>
              <a:rPr lang="es-MX" sz="2800" dirty="0" smtClean="0">
                <a:solidFill>
                  <a:srgbClr val="3366FF"/>
                </a:solidFill>
              </a:rPr>
              <a:t>Intersección con el eje “y”</a:t>
            </a:r>
          </a:p>
          <a:p>
            <a:pPr algn="just" eaLnBrk="1" hangingPunct="1"/>
            <a:r>
              <a:rPr lang="es-MX" sz="2800" dirty="0" smtClean="0">
                <a:solidFill>
                  <a:srgbClr val="3366FF"/>
                </a:solidFill>
              </a:rPr>
              <a:t>Máximos y mínimos.</a:t>
            </a:r>
          </a:p>
          <a:p>
            <a:pPr algn="just" eaLnBrk="1" hangingPunct="1"/>
            <a:r>
              <a:rPr lang="es-MX" sz="2800" dirty="0" smtClean="0">
                <a:solidFill>
                  <a:srgbClr val="3366FF"/>
                </a:solidFill>
              </a:rPr>
              <a:t>Concavidad ( Hacia arriba o hacia abajo) </a:t>
            </a:r>
          </a:p>
          <a:p>
            <a:pPr algn="just" eaLnBrk="1" hangingPunct="1"/>
            <a:r>
              <a:rPr lang="es-MX" sz="2800" dirty="0" smtClean="0">
                <a:solidFill>
                  <a:srgbClr val="3366FF"/>
                </a:solidFill>
              </a:rPr>
              <a:t>Asíntotas horizontales y verticales.</a:t>
            </a:r>
            <a:endParaRPr lang="es-ES" sz="2800" dirty="0" smtClean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40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s-MX" dirty="0" smtClean="0">
                <a:solidFill>
                  <a:srgbClr val="00B0F0"/>
                </a:solidFill>
              </a:rPr>
              <a:t>Clasificación de una función</a:t>
            </a:r>
            <a:endParaRPr lang="es-ES" dirty="0" smtClean="0">
              <a:solidFill>
                <a:srgbClr val="00B0F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714500"/>
            <a:ext cx="8435975" cy="49291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MX" dirty="0" smtClean="0"/>
              <a:t>				A</a:t>
            </a:r>
            <a:r>
              <a:rPr lang="es-MX" sz="2800" dirty="0" smtClean="0"/>
              <a:t>lgebraica		</a:t>
            </a:r>
          </a:p>
          <a:p>
            <a:pPr eaLnBrk="1" hangingPunct="1">
              <a:buFontTx/>
              <a:buNone/>
            </a:pPr>
            <a:r>
              <a:rPr lang="es-MX" sz="2800" dirty="0" smtClean="0"/>
              <a:t>							Irracional</a:t>
            </a:r>
          </a:p>
          <a:p>
            <a:pPr eaLnBrk="1" hangingPunct="1">
              <a:buFontTx/>
              <a:buNone/>
            </a:pPr>
            <a:r>
              <a:rPr lang="es-MX" sz="2800" dirty="0" smtClean="0"/>
              <a:t>				</a:t>
            </a:r>
            <a:r>
              <a:rPr lang="es-MX" dirty="0" smtClean="0"/>
              <a:t>	</a:t>
            </a:r>
          </a:p>
          <a:p>
            <a:pPr eaLnBrk="1" hangingPunct="1">
              <a:buFontTx/>
              <a:buNone/>
            </a:pPr>
            <a:r>
              <a:rPr lang="es-MX" dirty="0" smtClean="0"/>
              <a:t>Funciones													</a:t>
            </a:r>
            <a:r>
              <a:rPr lang="es-MX" sz="2400" dirty="0" smtClean="0"/>
              <a:t>	</a:t>
            </a:r>
            <a:endParaRPr lang="es-MX" dirty="0" smtClean="0"/>
          </a:p>
          <a:p>
            <a:pPr eaLnBrk="1" hangingPunct="1">
              <a:buFontTx/>
              <a:buNone/>
            </a:pPr>
            <a:r>
              <a:rPr lang="es-MX" dirty="0" smtClean="0"/>
              <a:t>							</a:t>
            </a:r>
            <a:r>
              <a:rPr lang="es-MX" sz="2800" dirty="0" smtClean="0"/>
              <a:t>Trigonométrica</a:t>
            </a:r>
          </a:p>
          <a:p>
            <a:pPr eaLnBrk="1" hangingPunct="1">
              <a:buFontTx/>
              <a:buNone/>
            </a:pPr>
            <a:r>
              <a:rPr lang="es-MX" dirty="0" smtClean="0"/>
              <a:t>				T</a:t>
            </a:r>
            <a:r>
              <a:rPr lang="es-MX" sz="2800" dirty="0" smtClean="0"/>
              <a:t>rascendente	Logarítmica</a:t>
            </a:r>
          </a:p>
          <a:p>
            <a:pPr eaLnBrk="1" hangingPunct="1">
              <a:buFontTx/>
              <a:buNone/>
            </a:pPr>
            <a:r>
              <a:rPr lang="es-MX" sz="2800" dirty="0" smtClean="0"/>
              <a:t>							Exponencial</a:t>
            </a:r>
          </a:p>
          <a:p>
            <a:pPr eaLnBrk="1" hangingPunct="1">
              <a:buFontTx/>
              <a:buNone/>
            </a:pPr>
            <a:endParaRPr lang="es-ES" sz="2800" dirty="0" smtClean="0"/>
          </a:p>
        </p:txBody>
      </p:sp>
      <p:sp>
        <p:nvSpPr>
          <p:cNvPr id="5124" name="AutoShape 4"/>
          <p:cNvSpPr>
            <a:spLocks/>
          </p:cNvSpPr>
          <p:nvPr/>
        </p:nvSpPr>
        <p:spPr bwMode="auto">
          <a:xfrm>
            <a:off x="2425700" y="1285875"/>
            <a:ext cx="431800" cy="5040313"/>
          </a:xfrm>
          <a:prstGeom prst="leftBrace">
            <a:avLst>
              <a:gd name="adj1" fmla="val 972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s-MX"/>
          </a:p>
        </p:txBody>
      </p:sp>
      <p:sp>
        <p:nvSpPr>
          <p:cNvPr id="5125" name="AutoShape 5"/>
          <p:cNvSpPr>
            <a:spLocks/>
          </p:cNvSpPr>
          <p:nvPr/>
        </p:nvSpPr>
        <p:spPr bwMode="auto">
          <a:xfrm>
            <a:off x="5499100" y="4340225"/>
            <a:ext cx="144463" cy="2160588"/>
          </a:xfrm>
          <a:prstGeom prst="leftBrace">
            <a:avLst>
              <a:gd name="adj1" fmla="val 1246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3876675" y="1214438"/>
            <a:ext cx="211137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s-MX" sz="2800" kern="0" dirty="0">
                <a:solidFill>
                  <a:srgbClr val="000000"/>
                </a:solidFill>
                <a:latin typeface="Arial"/>
              </a:rPr>
              <a:t>		</a:t>
            </a:r>
            <a:endParaRPr lang="es-MX" dirty="0"/>
          </a:p>
        </p:txBody>
      </p:sp>
      <p:sp>
        <p:nvSpPr>
          <p:cNvPr id="5127" name="AutoShape 5"/>
          <p:cNvSpPr>
            <a:spLocks/>
          </p:cNvSpPr>
          <p:nvPr/>
        </p:nvSpPr>
        <p:spPr bwMode="auto">
          <a:xfrm>
            <a:off x="5357813" y="1155700"/>
            <a:ext cx="142875" cy="1635125"/>
          </a:xfrm>
          <a:prstGeom prst="leftBrace">
            <a:avLst>
              <a:gd name="adj1" fmla="val 12467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s-MX"/>
          </a:p>
        </p:txBody>
      </p:sp>
      <p:sp>
        <p:nvSpPr>
          <p:cNvPr id="5128" name="9 Rectángulo"/>
          <p:cNvSpPr>
            <a:spLocks noChangeArrowheads="1"/>
          </p:cNvSpPr>
          <p:nvPr/>
        </p:nvSpPr>
        <p:spPr bwMode="auto">
          <a:xfrm>
            <a:off x="5694363" y="1214438"/>
            <a:ext cx="21209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s-MX" sz="3200"/>
              <a:t>Polinomial</a:t>
            </a:r>
            <a:r>
              <a:rPr lang="es-MX"/>
              <a:t> </a:t>
            </a:r>
          </a:p>
          <a:p>
            <a:pPr eaLnBrk="1" hangingPunct="1"/>
            <a:r>
              <a:rPr lang="es-MX" sz="2800">
                <a:solidFill>
                  <a:srgbClr val="000000"/>
                </a:solidFill>
              </a:rPr>
              <a:t>Racional</a:t>
            </a:r>
          </a:p>
        </p:txBody>
      </p:sp>
    </p:spTree>
    <p:extLst>
      <p:ext uri="{BB962C8B-B14F-4D97-AF65-F5344CB8AC3E}">
        <p14:creationId xmlns:p14="http://schemas.microsoft.com/office/powerpoint/2010/main" val="214656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857250"/>
          </a:xfrm>
        </p:spPr>
        <p:txBody>
          <a:bodyPr/>
          <a:lstStyle/>
          <a:p>
            <a:r>
              <a:rPr lang="es-MX" smtClean="0"/>
              <a:t>Función algebraica</a:t>
            </a:r>
          </a:p>
        </p:txBody>
      </p:sp>
      <p:sp>
        <p:nvSpPr>
          <p:cNvPr id="6147" name="2 Marcador de contenido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/>
          <a:lstStyle/>
          <a:p>
            <a:pPr algn="just"/>
            <a:r>
              <a:rPr lang="es-MX" dirty="0" smtClean="0"/>
              <a:t>Es aquella que puede expresarse como un número finito de sumas, diferencias, múltiplos, cocientes y radicales que contienen      .</a:t>
            </a:r>
          </a:p>
          <a:p>
            <a:pPr algn="just"/>
            <a:r>
              <a:rPr lang="es-MX" dirty="0" smtClean="0"/>
              <a:t>Algunos ejemplos son:</a:t>
            </a:r>
          </a:p>
          <a:p>
            <a:endParaRPr lang="es-MX" dirty="0" smtClean="0"/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s-MX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s-MX"/>
          </a:p>
        </p:txBody>
      </p:sp>
      <p:graphicFrame>
        <p:nvGraphicFramePr>
          <p:cNvPr id="6150" name="Object 5"/>
          <p:cNvGraphicFramePr>
            <a:graphicFrameLocks noChangeAspect="1"/>
          </p:cNvGraphicFramePr>
          <p:nvPr/>
        </p:nvGraphicFramePr>
        <p:xfrm>
          <a:off x="2668588" y="2454275"/>
          <a:ext cx="5715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cuación" r:id="rId3" imgW="177569" imgH="202936" progId="Equation.3">
                  <p:embed/>
                </p:oleObj>
              </mc:Choice>
              <mc:Fallback>
                <p:oleObj name="Ecuación" r:id="rId3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8588" y="2454275"/>
                        <a:ext cx="5715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508280"/>
              </p:ext>
            </p:extLst>
          </p:nvPr>
        </p:nvGraphicFramePr>
        <p:xfrm>
          <a:off x="611560" y="3717032"/>
          <a:ext cx="5100638" cy="281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cuación" r:id="rId5" imgW="2209680" imgH="1218960" progId="Equation.3">
                  <p:embed/>
                </p:oleObj>
              </mc:Choice>
              <mc:Fallback>
                <p:oleObj name="Ecuación" r:id="rId5" imgW="220968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717032"/>
                        <a:ext cx="5100638" cy="281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244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Función Polinomial</a:t>
            </a:r>
            <a:endParaRPr lang="es-E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MX" smtClean="0">
                <a:solidFill>
                  <a:srgbClr val="3366FF"/>
                </a:solidFill>
              </a:rPr>
              <a:t>Función polinomial: </a:t>
            </a:r>
            <a:r>
              <a:rPr lang="es-MX" smtClean="0"/>
              <a:t>Las funciones polinomiales tienen la siguiente notación:</a:t>
            </a:r>
          </a:p>
        </p:txBody>
      </p:sp>
      <p:graphicFrame>
        <p:nvGraphicFramePr>
          <p:cNvPr id="7172" name="Object 5"/>
          <p:cNvGraphicFramePr>
            <a:graphicFrameLocks noChangeAspect="1"/>
          </p:cNvGraphicFramePr>
          <p:nvPr/>
        </p:nvGraphicFramePr>
        <p:xfrm>
          <a:off x="1476375" y="2997200"/>
          <a:ext cx="6911975" cy="210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cuación" r:id="rId3" imgW="2298700" imgH="698500" progId="Equation.3">
                  <p:embed/>
                </p:oleObj>
              </mc:Choice>
              <mc:Fallback>
                <p:oleObj name="Ecuación" r:id="rId3" imgW="2298700" imgH="698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997200"/>
                        <a:ext cx="6911975" cy="210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55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1125</Words>
  <Application>Microsoft Office PowerPoint</Application>
  <PresentationFormat>Presentación en pantalla (4:3)</PresentationFormat>
  <Paragraphs>244</Paragraphs>
  <Slides>30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Tema de Office</vt:lpstr>
      <vt:lpstr>1_Tema de Office</vt:lpstr>
      <vt:lpstr>2_Tema de Office</vt:lpstr>
      <vt:lpstr>Ecuación</vt:lpstr>
      <vt:lpstr>Presentación de PowerPoint</vt:lpstr>
      <vt:lpstr>Tema:Funciones </vt:lpstr>
      <vt:lpstr>Tema:Funciones </vt:lpstr>
      <vt:lpstr>Funciones</vt:lpstr>
      <vt:lpstr>Elementos para definir una Función </vt:lpstr>
      <vt:lpstr>Características de una función</vt:lpstr>
      <vt:lpstr>Clasificación de una función</vt:lpstr>
      <vt:lpstr>Función algebraica</vt:lpstr>
      <vt:lpstr>Función Polinomial</vt:lpstr>
      <vt:lpstr>Función Racional</vt:lpstr>
      <vt:lpstr>Función Irracional</vt:lpstr>
      <vt:lpstr>Función trascendente</vt:lpstr>
      <vt:lpstr>Formas de Representar a una Función</vt:lpstr>
      <vt:lpstr>Formas de Representar a una Función</vt:lpstr>
      <vt:lpstr>Formas de Representar a una Función</vt:lpstr>
      <vt:lpstr>Función lineal como caso particular de función polinomial</vt:lpstr>
      <vt:lpstr>Función constante: es un tipo de función lineal.</vt:lpstr>
      <vt:lpstr>Función identidad (Es otro tipo de función lineal)</vt:lpstr>
      <vt:lpstr>Función Cuadrática(como caso particular de función polinomial)</vt:lpstr>
      <vt:lpstr>Función exponencial</vt:lpstr>
      <vt:lpstr>Función exponencial</vt:lpstr>
      <vt:lpstr> </vt:lpstr>
      <vt:lpstr>Graficas de algunas funciones exponenciales</vt:lpstr>
      <vt:lpstr>Graficas de algunas funciones exponenciales</vt:lpstr>
      <vt:lpstr>Función Logaritmo</vt:lpstr>
      <vt:lpstr>Propiedades de la función logaritmo Para   a&gt;1</vt:lpstr>
      <vt:lpstr>Propiedades de la función logaritmo Para 0&lt;a&lt;1</vt:lpstr>
      <vt:lpstr>OPERACIONES CON FUNCIONES </vt:lpstr>
      <vt:lpstr>OPERACIONES CON FUNCIONES</vt:lpstr>
      <vt:lpstr>Ejercicios de operaciones con funciones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Jorge</cp:lastModifiedBy>
  <cp:revision>34</cp:revision>
  <dcterms:created xsi:type="dcterms:W3CDTF">2014-07-09T15:06:15Z</dcterms:created>
  <dcterms:modified xsi:type="dcterms:W3CDTF">2015-07-01T02:11:07Z</dcterms:modified>
</cp:coreProperties>
</file>